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  <p:sldMasterId id="2147483892" r:id="rId2"/>
    <p:sldMasterId id="2147483938" r:id="rId3"/>
    <p:sldMasterId id="2147483951" r:id="rId4"/>
    <p:sldMasterId id="2147483963" r:id="rId5"/>
  </p:sldMasterIdLst>
  <p:notesMasterIdLst>
    <p:notesMasterId r:id="rId69"/>
  </p:notesMasterIdLst>
  <p:handoutMasterIdLst>
    <p:handoutMasterId r:id="rId70"/>
  </p:handoutMasterIdLst>
  <p:sldIdLst>
    <p:sldId id="766" r:id="rId6"/>
    <p:sldId id="333" r:id="rId7"/>
    <p:sldId id="263" r:id="rId8"/>
    <p:sldId id="332" r:id="rId9"/>
    <p:sldId id="381" r:id="rId10"/>
    <p:sldId id="725" r:id="rId11"/>
    <p:sldId id="726" r:id="rId12"/>
    <p:sldId id="406" r:id="rId13"/>
    <p:sldId id="727" r:id="rId14"/>
    <p:sldId id="728" r:id="rId15"/>
    <p:sldId id="729" r:id="rId16"/>
    <p:sldId id="730" r:id="rId17"/>
    <p:sldId id="334" r:id="rId18"/>
    <p:sldId id="696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0" r:id="rId39"/>
    <p:sldId id="751" r:id="rId40"/>
    <p:sldId id="752" r:id="rId41"/>
    <p:sldId id="753" r:id="rId42"/>
    <p:sldId id="754" r:id="rId43"/>
    <p:sldId id="755" r:id="rId44"/>
    <p:sldId id="756" r:id="rId45"/>
    <p:sldId id="757" r:id="rId46"/>
    <p:sldId id="758" r:id="rId47"/>
    <p:sldId id="759" r:id="rId48"/>
    <p:sldId id="760" r:id="rId49"/>
    <p:sldId id="761" r:id="rId50"/>
    <p:sldId id="762" r:id="rId51"/>
    <p:sldId id="715" r:id="rId52"/>
    <p:sldId id="716" r:id="rId53"/>
    <p:sldId id="717" r:id="rId54"/>
    <p:sldId id="718" r:id="rId55"/>
    <p:sldId id="719" r:id="rId56"/>
    <p:sldId id="720" r:id="rId57"/>
    <p:sldId id="721" r:id="rId58"/>
    <p:sldId id="722" r:id="rId59"/>
    <p:sldId id="723" r:id="rId60"/>
    <p:sldId id="300" r:id="rId61"/>
    <p:sldId id="404" r:id="rId62"/>
    <p:sldId id="301" r:id="rId63"/>
    <p:sldId id="405" r:id="rId64"/>
    <p:sldId id="763" r:id="rId65"/>
    <p:sldId id="767" r:id="rId66"/>
    <p:sldId id="768" r:id="rId67"/>
    <p:sldId id="764" r:id="rId68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3333"/>
    <a:srgbClr val="4D4D4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>
      <p:cViewPr>
        <p:scale>
          <a:sx n="94" d="100"/>
          <a:sy n="94" d="100"/>
        </p:scale>
        <p:origin x="-1284" y="-48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66D3AC7C-0141-4073-9470-961A0A1BC7E4}" type="pres">
      <dgm:prSet presAssocID="{A4B1BF6B-1A31-40B1-917C-5BCCB5C2370D}" presName="sibTrans" presStyleLbl="sibTrans2D1" presStyleIdx="0" presStyleCnt="3"/>
      <dgm:spPr/>
      <dgm:t>
        <a:bodyPr/>
        <a:lstStyle/>
        <a:p>
          <a:endParaRPr lang="pl-PL"/>
        </a:p>
      </dgm:t>
    </dgm:pt>
    <dgm:pt modelId="{8CD4D97A-77B3-4816-90B5-B37216EF2184}" type="pres">
      <dgm:prSet presAssocID="{A4B1BF6B-1A31-40B1-917C-5BCCB5C2370D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1854C89-D53F-4559-9C7D-B642333A6F6E}" type="pres">
      <dgm:prSet presAssocID="{42C81E01-DE63-4047-867B-9EE5C983959E}" presName="sibTrans" presStyleLbl="sibTrans2D1" presStyleIdx="1" presStyleCnt="3"/>
      <dgm:spPr/>
      <dgm:t>
        <a:bodyPr/>
        <a:lstStyle/>
        <a:p>
          <a:endParaRPr lang="pl-PL"/>
        </a:p>
      </dgm:t>
    </dgm:pt>
    <dgm:pt modelId="{8825CC8D-A593-4BBB-BD7E-E2B3D97C3D5E}" type="pres">
      <dgm:prSet presAssocID="{42C81E01-DE63-4047-867B-9EE5C983959E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  <dgm:pt modelId="{D6C8DDAB-092E-40E0-AB9C-60703A870AB4}" type="pres">
      <dgm:prSet presAssocID="{54CCF805-3913-4315-981E-748F8E28B333}" presName="sibTrans" presStyleLbl="sibTrans2D1" presStyleIdx="2" presStyleCnt="3"/>
      <dgm:spPr/>
      <dgm:t>
        <a:bodyPr/>
        <a:lstStyle/>
        <a:p>
          <a:endParaRPr lang="pl-PL"/>
        </a:p>
      </dgm:t>
    </dgm:pt>
    <dgm:pt modelId="{6E26FB3F-ED95-47C5-8874-D6972E2680B9}" type="pres">
      <dgm:prSet presAssocID="{54CCF805-3913-4315-981E-748F8E28B333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pl-PL"/>
        </a:p>
      </dgm:t>
    </dgm:pt>
  </dgm:ptLst>
  <dgm:cxnLst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1EAC4173-4D1C-44AB-AB8A-9CDB2EFBB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4E7CDCB-45AE-4343-B10A-4AE061F9E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C79C1B-DC64-4A05-9E9E-C7316D04E45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FDB0755-E88B-42E4-B796-CE047A6D4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677E15E-5E66-4B07-84BF-49633B9B53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80C45F-C931-452E-B4BD-41C5CA31F54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651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9DB8ACF-D02A-4F5D-8EE0-9F40FE5AC5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856D432-1C9D-4DC8-98D8-47825F5EC1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89046B-7129-457B-96F3-0E939006FE3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E0BF8B60-5758-4BFF-BD94-6B0809DB9A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5A36A4E5-20E3-41A0-AA84-E89D3BEF6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36B62E3-BE10-48D2-BF32-688F7DD1D4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DC51865-C62C-4A14-B384-D351C40D9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29D744-D85E-40FB-88AB-7855991479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4810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>
            <a:extLst>
              <a:ext uri="{FF2B5EF4-FFF2-40B4-BE49-F238E27FC236}">
                <a16:creationId xmlns:a16="http://schemas.microsoft.com/office/drawing/2014/main" xmlns="" id="{4B8BA0E0-7BA3-4565-A0FF-914B36E252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ymbol zastępczy notatek 2">
            <a:extLst>
              <a:ext uri="{FF2B5EF4-FFF2-40B4-BE49-F238E27FC236}">
                <a16:creationId xmlns:a16="http://schemas.microsoft.com/office/drawing/2014/main" xmlns="" id="{A1360E2A-8D74-4AFF-8F69-C44F8C356D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>
            <a:extLst>
              <a:ext uri="{FF2B5EF4-FFF2-40B4-BE49-F238E27FC236}">
                <a16:creationId xmlns:a16="http://schemas.microsoft.com/office/drawing/2014/main" xmlns="" id="{D4646F5D-AC70-4C75-992F-9C5D9712B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ymbol zastępczy notatek 2">
            <a:extLst>
              <a:ext uri="{FF2B5EF4-FFF2-40B4-BE49-F238E27FC236}">
                <a16:creationId xmlns:a16="http://schemas.microsoft.com/office/drawing/2014/main" xmlns="" id="{D5DBF9E0-39F0-401B-9091-0A68E889E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9940" name="Symbol zastępczy numeru slajdu 3">
            <a:extLst>
              <a:ext uri="{FF2B5EF4-FFF2-40B4-BE49-F238E27FC236}">
                <a16:creationId xmlns:a16="http://schemas.microsoft.com/office/drawing/2014/main" xmlns="" id="{37AB1EDB-DAB2-423C-9BBF-244BB89A03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28CE56-1861-4E60-A0B8-CBF4B99EFF80}" type="slidenum">
              <a:rPr lang="pl-PL" altLang="pl-PL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pl-PL" altLang="pl-PL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941" name="Symbol zastępczy daty 4">
            <a:extLst>
              <a:ext uri="{FF2B5EF4-FFF2-40B4-BE49-F238E27FC236}">
                <a16:creationId xmlns:a16="http://schemas.microsoft.com/office/drawing/2014/main" xmlns="" id="{0B751DAB-0002-4319-BFD6-E579F3663A5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b="0">
                <a:solidFill>
                  <a:srgbClr val="000000"/>
                </a:solidFill>
                <a:latin typeface="Calibri" panose="020F0502020204030204" pitchFamily="34" charset="0"/>
              </a:rPr>
              <a:t>2019-10-24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>
            <a:extLst>
              <a:ext uri="{FF2B5EF4-FFF2-40B4-BE49-F238E27FC236}">
                <a16:creationId xmlns:a16="http://schemas.microsoft.com/office/drawing/2014/main" xmlns="" id="{BA4DC1E9-811F-4A70-9500-1846B2F58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>
            <a:extLst>
              <a:ext uri="{FF2B5EF4-FFF2-40B4-BE49-F238E27FC236}">
                <a16:creationId xmlns:a16="http://schemas.microsoft.com/office/drawing/2014/main" xmlns="" id="{86B3623A-9315-42B2-94D2-025A54CC5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20" name="Symbol zastępczy numeru slajdu 3">
            <a:extLst>
              <a:ext uri="{FF2B5EF4-FFF2-40B4-BE49-F238E27FC236}">
                <a16:creationId xmlns:a16="http://schemas.microsoft.com/office/drawing/2014/main" xmlns="" id="{CFCCAAA1-CA8B-4FB0-908A-AE931D446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C8006-FE4C-496A-975C-40789F0CE0AB}" type="slidenum">
              <a:rPr kumimoji="0" lang="pl-PL" altLang="pl-PL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altLang="pl-P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9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>
            <a:extLst>
              <a:ext uri="{FF2B5EF4-FFF2-40B4-BE49-F238E27FC236}">
                <a16:creationId xmlns:a16="http://schemas.microsoft.com/office/drawing/2014/main" xmlns="" id="{31897669-C8AC-4B6E-80BD-456175265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ymbol zastępczy notatek 2">
            <a:extLst>
              <a:ext uri="{FF2B5EF4-FFF2-40B4-BE49-F238E27FC236}">
                <a16:creationId xmlns:a16="http://schemas.microsoft.com/office/drawing/2014/main" xmlns="" id="{1559B3B4-EB88-40F6-804C-4C874AA0AD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68DC949-FD09-4391-9436-EF5E05A2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F03-A196-44C4-AAF7-554FC8880325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2ACA040-2822-47BB-A166-C11DB05A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6EEDA52-22D2-41FD-975D-ACC83433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44368-7C6E-4597-9539-355040F251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19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BCFF38D-B40E-4858-B1CD-706BBA56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24FD9-2347-493B-A6A3-BD6ED8FC2D1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3982BBD-87B5-4F88-B2CE-DF9FCB6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A51E629-6891-45D0-9DE4-5069D0E8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478D-63BD-4B3E-B487-55C5565409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67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1429E7F-6A19-451A-BCEA-F5D692BD3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63F-CFD3-4C72-B719-EC27941E1FD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56BC69-6519-4990-8256-9874C9EF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C9FB778-6BBA-4CCB-A493-19BF3846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B32F-14DB-43CD-8C72-2B166D7D53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5119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C886BE9-ADB8-4FAA-9677-FA9A0F70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1E776-C200-4C40-9C19-C3EF5CDD28D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521DA43-1417-4B35-B469-0B529BE4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B7CD729-C6BA-405A-9D8A-A429ACD3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A656-824E-48B5-8F1A-BE7295B9CB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142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549AD0A-F3EA-4C1E-B5D3-3BF7C1B1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9B02-E111-4C55-BDF6-41EC7FA15AB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B1DBCB9-4C2E-4C91-95C4-336E8F35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E832ACA-34E2-4FD4-A6A6-0B72D84C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43822-E852-4EFC-8DFB-E474B66D9F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992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A2C88F4-DCBF-4D52-9CBD-60E4B6C8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69ED4-584B-4199-B1AD-6F182BB61310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01A801A-6558-4116-BE60-AECE473E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1760353-9DAF-4863-BBED-9B11CB4E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1D8D-8F39-41FD-8D7C-65B78534616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17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D30F1754-2AB6-4F2F-94EE-C416D23A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A4EF-6EFE-44ED-A9A7-87A009905D0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43E853D7-81AA-47CD-AB4D-577BC0E5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248A00C6-88E0-4F33-A47A-399CCDDE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AA30-909F-4031-940B-54F7E74AB2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830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39A2566D-8956-4EFF-80AB-CB97FD73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E6036-3D2E-43DA-9424-BF34E25B27E2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0E5F3933-AB9C-4C54-9A2B-A5F852B3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D2CF6F58-AE68-49F7-90B5-2A08C3D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974A-5FFF-46B0-B01A-A62D555095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285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13DB865E-D85E-4E8F-B5B5-2BD2548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9CDA5-E004-4E06-90FE-BA9A0D0C221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2A935D5B-8314-4AB1-96B5-9D68D1DB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A32C1E8B-117B-45A3-A238-6AEF1844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7B19-5D86-41B8-A0F0-C3CA0E5528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145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D55CB1AD-C6B1-4334-9C6C-A0DA943A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EBA57-9EE6-4C1D-B460-501A7949C7E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4FD505E1-7069-495B-B96A-92F67FEA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0CB9032E-05BC-44E2-BCAC-3FDBF03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EE64-94C0-494D-99F6-C2664DD32B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838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D40A17A6-1D2A-486D-B378-12AF2BD5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519E5-E37C-4DAD-B0C1-B4CD0566ECFC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EFFFB9BB-A01B-4055-AD7E-0A8778FD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FFFD6E15-308D-4D73-87F5-9A662057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7A846-9CEB-4E22-9ECD-27FB504838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99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1FE0DF8-203D-4CDF-9F45-03A313E9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2D616-9AEE-4BB8-A3A9-D5AC68FB62AD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C01530-F3FF-4963-8187-2407DCEF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3235BEE-CE67-47FA-91C6-F7FFC90D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3516-9785-4EBF-AB03-D2DCA4C59F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54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A2191218-ED88-4655-9062-8E3B757B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A12F-50C4-4510-9A89-74E298611F17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35BF2F64-3912-4550-81E0-9FCB834D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8A014601-7BB7-4B9E-9542-175E676C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63C5-4122-4BCD-88AC-F45205967B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37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D8184B2-315F-48DB-B047-B23DD44A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7726-D4F5-4D5C-B332-B2A181FF4848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FED97FD-11A1-4BDF-8F68-2487142F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955765C-CF46-40F5-977E-888B13CD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22C4-FB75-4EC1-9558-AC4876F505A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597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780193C-7936-4AEB-82F9-879C8314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E5B8-6DC8-4ABA-A6BD-091C9BB653E3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5973E85-0952-4C5E-9AA0-CCD2FFA5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F311E4A-519A-4E83-A752-A735E5EE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B72E-2CEF-424D-A7FA-01D8F5EB51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121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0771920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90626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6794771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458614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47621483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5685221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9968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0FDA36D-161C-4F8E-813B-1A42A12F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9428-35DD-41F6-8D14-28DEFAF1C6DA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D979B7-FA16-48CB-8FE9-8AC89736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74FD828-8BC9-4C51-8939-7F7E5D79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92324-0570-4FAA-AC74-BDD9D5DDBB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358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740749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8272343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922097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309351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76011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576524E-3B31-4BA3-87BC-5316360B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632E-ADE4-4BB4-87B0-983FED54B93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CFB5AA3-7936-4C02-93D4-A9AAA299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8D93BBF-7979-41D1-BA42-76F4013B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F6350-85A8-4301-BF8E-4948393548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555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4EC7AC0-C116-4F8A-B38C-7CEFEA7F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1DBD-D124-4642-9398-10D646B25AB4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B6235DA-A67B-4669-ACC6-7C1AC7AE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EE46FB5-33C7-4E06-8279-BE53C766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8FE4D-2CD4-4C19-9299-2955395A43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9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8ADEDAF-8813-4A65-9DBB-70A00F7E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6945-9AF6-48C7-9120-2D76C07093A4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8AAD687-4B02-4287-9EEC-510A8700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1A5EFA7-B7C0-4476-A429-FE471A29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E457E-AF7A-4AB2-9D5A-96E6B71FC6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48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28E42E31-A631-4FC8-B493-0C665FA9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744C-4EEE-495B-974E-4EDFFC561F4F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3FBD793C-EE88-46EF-9245-862364E0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72E6F5B9-246E-4AD4-B510-59D75AF7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5B813-9FD7-4B0F-932E-76DB268515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148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82D455F4-185B-4A86-BC7A-4CF2D4DD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02EB3-80C3-4295-AC76-82F98BC32980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B1C2DDCC-CBBD-4830-AF66-EA876398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8B2CA812-09A0-45B5-81D8-BC8EF78B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2443-C66B-4470-908F-F6633CCDF1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88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73F777E9-EE01-4A9B-BC1B-E3CF9480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41E69-2B1C-4192-9E29-298F9AA537F6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2C57803-1AE9-4292-8099-E464BE38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B9E6875C-38CD-459D-B55F-4A92651E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93FC8-C4E4-44B7-898F-EDF7365A77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039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CB38156B-2C47-4EBF-8ED1-9436BA75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1D7E-89F0-47A1-BE5D-6C27CF7C85D7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C39A6BE9-B48B-46A7-9F90-49969183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B6EF1FAC-B8AB-48CF-BD75-49BCD53F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FF0E-CE4C-4A70-9397-C36F542770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4478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8DD689D3-6217-46B4-935C-D9338C46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6B1B-EEDA-49B7-9C33-6E120C252632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49C7F075-21CC-4D89-9EB1-165E7BE8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2DFFE0DE-7A2D-4746-A4C2-C64B98EB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DAE4-E3DE-4072-B7EE-9C190FE1DC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397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FD57646C-3EF5-4130-8DA4-27A1440C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1F5A-2A38-4172-9E7D-95D390743755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FB13A0D2-EA4C-40ED-A229-9160A255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E8C57FC8-6495-4C89-8D7D-3FF5CA5D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2784-577D-4D69-ACD1-E078C49A19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057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8CA7FAA0-BF18-4128-8A36-78C11E8B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0520-77EB-4220-B182-123FA497488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09A06FF3-787B-49BF-8FB9-79A9805E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B0A33260-9F9C-47A3-9023-E9EFC2C5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A1014-A066-411A-AB9E-38812FB600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52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7FC75EE-F736-49A6-9C94-BC38BAC4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4D9F9-11E3-4921-928F-BD83AD28741F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023D5AB-3D21-4C7B-9B7C-E5E04C6D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EF3C41-D734-4391-AE4D-6981E8C6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36D4F-49A1-4066-8811-3225CBA4CC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924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0B07392-88FF-461E-9A21-0E17A1DF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53ED-5127-48A0-9903-D1E14CD6C6D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A71028-020B-4E46-95CC-5ECF1D19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B491C83-1B38-4EEE-B42D-D8FC2A90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E2C58-2FA1-4722-8A5B-D2BBE333E9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810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976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812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78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53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038F5E00-4402-4E36-9E3F-8C3E5B3E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0376-5FEE-419B-8B08-3160E56B7DC1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80EF03EC-CD9A-4BD8-AEA9-26108160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88E2DAA0-98DF-4E10-9E3D-76AEC7B2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617D-A1E0-48BF-BFCB-B63985C3BDE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793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708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558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491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7991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737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735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515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05BA9745-A350-4F65-82D2-F5F2B843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DF49D-C148-4D85-82D5-9AC946A3A55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6F10083C-D745-4ABB-ADD5-A044837F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FFFF1D3F-C1F8-493B-AADF-9E7C6C12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A82B4-94DE-4E5F-9C5A-BED7532C4B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1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F91DEEBC-BFED-4BF4-B323-DF4E585B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9E0A8-42FD-4F41-8626-CD77BDD64EA3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5CAEA0A2-A5E1-41BA-9A35-336BF5AA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D7E37C28-D971-4EE3-B923-A151E353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36271-F7BA-4EEE-A301-AC46F96F35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144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E5A945AF-833D-4274-B33C-7D7DC412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234C-16F9-49E8-992E-1ECF45CDFC8A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034A429-7A9F-4C61-A63F-B8BCAB9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605AC87D-8668-4726-95ED-DC3F7BA5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3095-39CA-4D66-96B4-363F4F0358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47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A34F6690-0F4F-40A5-8EA1-613258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F108A-EE5E-4DCF-9262-6A08B13E9489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333FE543-FFFE-40FF-BDA5-FCC354C5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BA26F295-F613-4540-93CD-8119AE28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4413-4126-4A58-B3DF-40E04D8A7B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45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xmlns="" id="{D5B9FA58-5D6F-433C-AE2E-043091B8D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xmlns="" id="{690028BF-23C1-4F16-9AC2-52FC0FA68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89E4EAD-6817-4245-B761-58F5A4761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958CBA-6F3D-4A7F-A1A3-C15DFB24320A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416F9DA-432A-43F6-B351-78DDB2B31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337F0C5-FB65-47BD-A668-3B05F594C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3B03E9-1135-4AFD-BC00-B79BE4A33B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xmlns="" id="{FA8FC444-73F1-4A32-9086-D51F6B32B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xmlns="" id="{A438C9BB-55CD-4046-87EF-71F006E87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AEDA73A-1261-4316-93A8-559018F79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760EB7-F620-45DC-BE7F-0895A70C8B5B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CA00B04-C17D-43C8-B924-E941F22C2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C0AA147-B4D4-47CE-A0C4-CB51C1A6A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CE4907-5C7B-464C-B9E2-5F09ACA2CD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6C91824-B56A-4FCF-ABD3-EBA349201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2D9A682-27D7-4A13-B1DC-E9C2B90B4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9849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>
            <a:extLst>
              <a:ext uri="{FF2B5EF4-FFF2-40B4-BE49-F238E27FC236}">
                <a16:creationId xmlns:a16="http://schemas.microsoft.com/office/drawing/2014/main" xmlns="" id="{2B34ABA0-B43D-47E3-BB57-79E03A97A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3075" name="Symbol zastępczy tekstu 2">
            <a:extLst>
              <a:ext uri="{FF2B5EF4-FFF2-40B4-BE49-F238E27FC236}">
                <a16:creationId xmlns:a16="http://schemas.microsoft.com/office/drawing/2014/main" xmlns="" id="{4F1D8593-7C3A-4215-B4F9-DC5406323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56A3419-85E5-46F7-AD56-BF0A76C0B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132432-18BA-4D5F-870B-EFA1AC58E772}" type="datetimeFigureOut">
              <a:rPr lang="pl-PL"/>
              <a:pPr>
                <a:defRPr/>
              </a:pPr>
              <a:t>2019-11-18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C7D8D96-F379-4617-862B-AD4EE722D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D1D9359-AAA0-4209-A2AE-74651FCF6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9447D8-8DC8-4008-A211-DBE4165166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748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2019-11-18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06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10">
            <a:extLst>
              <a:ext uri="{FF2B5EF4-FFF2-40B4-BE49-F238E27FC236}">
                <a16:creationId xmlns:a16="http://schemas.microsoft.com/office/drawing/2014/main" xmlns="" id="{6517BFC6-B443-420A-A95B-C993DE47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31706" r="65063" b="40854"/>
          <a:stretch>
            <a:fillRect/>
          </a:stretch>
        </p:blipFill>
        <p:spPr bwMode="auto">
          <a:xfrm>
            <a:off x="-1370013" y="1028700"/>
            <a:ext cx="11845926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7D4B4D44-5B53-4209-8802-E06A64263A57}"/>
              </a:ext>
            </a:extLst>
          </p:cNvPr>
          <p:cNvSpPr/>
          <p:nvPr/>
        </p:nvSpPr>
        <p:spPr bwMode="auto">
          <a:xfrm>
            <a:off x="2251075" y="1036638"/>
            <a:ext cx="4932363" cy="7265987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CD8BEC26-7BD3-41DB-A30E-9E9B6442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Prostokąt 1">
            <a:extLst>
              <a:ext uri="{FF2B5EF4-FFF2-40B4-BE49-F238E27FC236}">
                <a16:creationId xmlns:a16="http://schemas.microsoft.com/office/drawing/2014/main" xmlns="" id="{B1AAD226-D6FE-462D-801F-D9479A7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FF0000"/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0">
                <a:solidFill>
                  <a:srgbClr val="FFFFFF"/>
                </a:solidFill>
                <a:latin typeface="Arial" panose="020B0604020202020204" pitchFamily="34" charset="0"/>
              </a:rPr>
              <a:t>projektu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pl-PL" altLang="pl-PL" sz="3600" b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 województwa</a:t>
            </a:r>
            <a: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  <a:t/>
            </a:r>
            <a:b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i="1">
                <a:solidFill>
                  <a:srgbClr val="FFFFFF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xmlns="" id="{9B3845A6-C9B6-48A3-8C71-43ADC84B59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300" b="1" dirty="0">
                <a:solidFill>
                  <a:srgbClr val="0070C0"/>
                </a:solidFill>
                <a:latin typeface="Arial" panose="020B0604020202020204" pitchFamily="34" charset="0"/>
              </a:rPr>
              <a:t>Nisko, 15 listopada 2019 r.</a:t>
            </a:r>
            <a:endParaRPr lang="pl-PL" altLang="pl-PL" sz="2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2917936-1C63-4C98-9523-7F83F6F27686}"/>
              </a:ext>
            </a:extLst>
          </p:cNvPr>
          <p:cNvSpPr/>
          <p:nvPr/>
        </p:nvSpPr>
        <p:spPr>
          <a:xfrm>
            <a:off x="0" y="2619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B09AA9-7635-4306-BDBB-421DCB01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60350"/>
            <a:ext cx="8015288" cy="1203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pole tekstowe 7">
            <a:extLst>
              <a:ext uri="{FF2B5EF4-FFF2-40B4-BE49-F238E27FC236}">
                <a16:creationId xmlns:a16="http://schemas.microsoft.com/office/drawing/2014/main" xmlns="" id="{3E15D4BC-A2C9-4AD8-B4BA-F484FD505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1613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A81475F3-A0D8-4F15-8E6E-26419155BCDE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79A37B-DA1C-4220-AF2B-F5766754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65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Symbol zastępczy zawartości 2">
            <a:extLst>
              <a:ext uri="{FF2B5EF4-FFF2-40B4-BE49-F238E27FC236}">
                <a16:creationId xmlns:a16="http://schemas.microsoft.com/office/drawing/2014/main" xmlns="" id="{6C7E8B70-BB16-4826-81B5-EB70169B9A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1788"/>
            <a:ext cx="8856663" cy="44084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altLang="pl-PL" sz="2000" i="1">
                <a:latin typeface="Arial" panose="020B0604020202020204" pitchFamily="34" charset="0"/>
                <a:cs typeface="Arial" panose="020B0604020202020204" pitchFamily="34" charset="0"/>
              </a:rPr>
              <a:t>silver economy)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4702A3B2-BDF9-4A7F-B7BE-908BBBF6DE29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AA75E8-5787-4BFB-AB53-DE0FC337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566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Symbol zastępczy zawartości 7">
            <a:extLst>
              <a:ext uri="{FF2B5EF4-FFF2-40B4-BE49-F238E27FC236}">
                <a16:creationId xmlns:a16="http://schemas.microsoft.com/office/drawing/2014/main" xmlns="" id="{1E77E719-27DC-49E1-A148-3ACCA017C8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036050" cy="47339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C4D6B7C6-228C-49BF-B705-6E5C7226E2C8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B6016B9-849E-4480-B424-C25B3F485A20}"/>
              </a:ext>
            </a:extLst>
          </p:cNvPr>
          <p:cNvSpPr txBox="1"/>
          <p:nvPr/>
        </p:nvSpPr>
        <p:spPr>
          <a:xfrm>
            <a:off x="647700" y="1720850"/>
            <a:ext cx="784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29.10.2018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Uchwała Sejmiku Województwa Podkarpackiego nr LXII/986/18 </a:t>
            </a:r>
            <a:br>
              <a:rPr lang="pl-PL" b="0" dirty="0">
                <a:solidFill>
                  <a:srgbClr val="002060"/>
                </a:solidFill>
                <a:latin typeface="Calibri"/>
              </a:rPr>
            </a:br>
            <a:r>
              <a:rPr lang="pl-PL" b="0" dirty="0">
                <a:solidFill>
                  <a:srgbClr val="002060"/>
                </a:solidFill>
                <a:latin typeface="Calibri"/>
              </a:rPr>
              <a:t>w sprawie przystąpienia do opracowania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Wybór eksperta zewnętrznego do nadzoru merytorycznego  </a:t>
            </a:r>
            <a:br>
              <a:rPr lang="pl-PL" b="0" dirty="0">
                <a:solidFill>
                  <a:srgbClr val="002060"/>
                </a:solidFill>
                <a:latin typeface="Calibri"/>
              </a:rPr>
            </a:br>
            <a:r>
              <a:rPr lang="pl-PL" b="0" dirty="0">
                <a:solidFill>
                  <a:srgbClr val="002060"/>
                </a:solidFill>
                <a:latin typeface="Calibri"/>
              </a:rPr>
              <a:t>i powołanie Zespołu Roboczego ds. opracowania SRW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- Przyjęcie Założeń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</a:t>
            </a:r>
            <a:r>
              <a:rPr lang="pl-PL" dirty="0">
                <a:solidFill>
                  <a:srgbClr val="002060"/>
                </a:solidFill>
                <a:latin typeface="Calibri"/>
              </a:rPr>
              <a:t>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Wskazanie Zespołów Zadaniowych dla poszczególnych obszarów tematycznych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IV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Opracowanie części kierunkowej </a:t>
            </a:r>
            <a:r>
              <a:rPr lang="pl-PL" b="0" i="1" dirty="0">
                <a:solidFill>
                  <a:srgbClr val="002060"/>
                </a:solidFill>
                <a:latin typeface="Calibri"/>
              </a:rPr>
              <a:t>Strategii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, ram finansowych i scenariuszy rozwojowych województwa, ewaluacji ex-</a:t>
            </a:r>
            <a:r>
              <a:rPr lang="pl-PL" b="0" dirty="0" err="1">
                <a:solidFill>
                  <a:srgbClr val="002060"/>
                </a:solidFill>
                <a:latin typeface="Calibri"/>
              </a:rPr>
              <a:t>ante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l-PL" b="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088F781-BE8A-4AC5-AFFE-2F84C206CA22}"/>
              </a:ext>
            </a:extLst>
          </p:cNvPr>
          <p:cNvSpPr/>
          <p:nvPr/>
        </p:nvSpPr>
        <p:spPr>
          <a:xfrm>
            <a:off x="0" y="5229225"/>
            <a:ext cx="4572000" cy="162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xmlns="" id="{02459167-506C-4EEF-829B-4DEFD0DF4B0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1017588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21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ETAPY PRZYGOTOWANIA STRATEGII ROZWOJU WOJEWÓDZTWA – PODKARPACKIE 2030</a:t>
            </a: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xmlns="" id="{9F0B35DA-BE9F-4501-B3D9-B8FF51F8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88" y="476250"/>
            <a:ext cx="11052176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3">
            <a:extLst>
              <a:ext uri="{FF2B5EF4-FFF2-40B4-BE49-F238E27FC236}">
                <a16:creationId xmlns:a16="http://schemas.microsoft.com/office/drawing/2014/main" xmlns="" id="{51013B0A-E6F7-4C5E-8BE4-656AD107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xmlns="" id="{9640C3C4-BC92-4E7E-961C-C606F6137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5548313"/>
            <a:ext cx="6400800" cy="1385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36869" name="Picture 33">
            <a:extLst>
              <a:ext uri="{FF2B5EF4-FFF2-40B4-BE49-F238E27FC236}">
                <a16:creationId xmlns:a16="http://schemas.microsoft.com/office/drawing/2014/main" xmlns="" id="{A1755091-AC6E-42A7-8143-51B35C59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374650"/>
            <a:ext cx="10463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pole tekstowe 3">
            <a:extLst>
              <a:ext uri="{FF2B5EF4-FFF2-40B4-BE49-F238E27FC236}">
                <a16:creationId xmlns:a16="http://schemas.microsoft.com/office/drawing/2014/main" xmlns="" id="{209D614D-FA23-4D88-A635-DCD7C1F44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871" name="Obraz 12">
            <a:extLst>
              <a:ext uri="{FF2B5EF4-FFF2-40B4-BE49-F238E27FC236}">
                <a16:creationId xmlns:a16="http://schemas.microsoft.com/office/drawing/2014/main" xmlns="" id="{C69B65F4-BAF2-4938-AEDC-0CC48DCC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xmlns="" id="{3B16B22A-1738-4713-B05F-330F2D9AA50C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UKŁAD PROJEKTU STRATEGII ROZOWJU WOJEWÓDZTWA – PODKARPACKIE 2030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E3CA8CB2-894F-49DC-A155-77351361DE09}"/>
              </a:ext>
            </a:extLst>
          </p:cNvPr>
          <p:cNvSpPr/>
          <p:nvPr/>
        </p:nvSpPr>
        <p:spPr>
          <a:xfrm>
            <a:off x="0" y="5300663"/>
            <a:ext cx="9090025" cy="566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xmlns="" id="{6A397745-528E-4CE6-8009-8E10D2B20BE3}"/>
              </a:ext>
            </a:extLst>
          </p:cNvPr>
          <p:cNvSpPr/>
          <p:nvPr/>
        </p:nvSpPr>
        <p:spPr>
          <a:xfrm>
            <a:off x="568325" y="5322888"/>
            <a:ext cx="7783513" cy="566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xmlns="" id="{3AEFA022-211C-488F-8017-EA7C8AC556E6}"/>
              </a:ext>
            </a:extLst>
          </p:cNvPr>
          <p:cNvSpPr/>
          <p:nvPr/>
        </p:nvSpPr>
        <p:spPr>
          <a:xfrm>
            <a:off x="1117600" y="3746500"/>
            <a:ext cx="7234238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xmlns="" id="{72A3B1C6-0C78-4A79-9254-D3DA9B071062}"/>
              </a:ext>
            </a:extLst>
          </p:cNvPr>
          <p:cNvSpPr/>
          <p:nvPr/>
        </p:nvSpPr>
        <p:spPr>
          <a:xfrm>
            <a:off x="695325" y="2135188"/>
            <a:ext cx="7656513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41754D3F-2E4D-4E22-AB29-62E5DC8E0AD9}"/>
              </a:ext>
            </a:extLst>
          </p:cNvPr>
          <p:cNvSpPr/>
          <p:nvPr/>
        </p:nvSpPr>
        <p:spPr>
          <a:xfrm>
            <a:off x="422275" y="1358900"/>
            <a:ext cx="7929563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F5D37E9F-5A7E-4E40-BE57-CCB8969C1DFF}"/>
              </a:ext>
            </a:extLst>
          </p:cNvPr>
          <p:cNvSpPr/>
          <p:nvPr/>
        </p:nvSpPr>
        <p:spPr>
          <a:xfrm rot="2700000">
            <a:off x="-4518819" y="751681"/>
            <a:ext cx="5821363" cy="582295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80569D5-C560-4BDD-8AAE-2AD1A05D4EF4}"/>
              </a:ext>
            </a:extLst>
          </p:cNvPr>
          <p:cNvSpPr/>
          <p:nvPr/>
        </p:nvSpPr>
        <p:spPr>
          <a:xfrm>
            <a:off x="582613" y="205422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BDB3C34A-D20C-40FA-B9B1-EB8F5C679B78}"/>
              </a:ext>
            </a:extLst>
          </p:cNvPr>
          <p:cNvSpPr/>
          <p:nvPr/>
        </p:nvSpPr>
        <p:spPr>
          <a:xfrm>
            <a:off x="1085850" y="2921000"/>
            <a:ext cx="72659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WIZJA WOJEWÓDZTWA PODKARPACKIEGO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 UKŁAD CELÓW STRTEGII </a:t>
            </a:r>
            <a:endParaRPr lang="pl-PL" i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525F5D2-27C0-414F-9C98-F55DBB63DE1E}"/>
              </a:ext>
            </a:extLst>
          </p:cNvPr>
          <p:cNvSpPr/>
          <p:nvPr/>
        </p:nvSpPr>
        <p:spPr>
          <a:xfrm>
            <a:off x="850900" y="2846388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53C75F4-9668-466D-A585-975626B0A677}"/>
              </a:ext>
            </a:extLst>
          </p:cNvPr>
          <p:cNvSpPr/>
          <p:nvPr/>
        </p:nvSpPr>
        <p:spPr>
          <a:xfrm>
            <a:off x="239713" y="12985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A54EF02-BC09-4514-B0A1-23BE475D79C0}"/>
              </a:ext>
            </a:extLst>
          </p:cNvPr>
          <p:cNvSpPr/>
          <p:nvPr/>
        </p:nvSpPr>
        <p:spPr>
          <a:xfrm>
            <a:off x="849313" y="367665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6C59953-16B8-42F3-8D63-C23577E5F4F8}"/>
              </a:ext>
            </a:extLst>
          </p:cNvPr>
          <p:cNvSpPr/>
          <p:nvPr/>
        </p:nvSpPr>
        <p:spPr>
          <a:xfrm>
            <a:off x="239713" y="528320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xmlns="" id="{31125B5B-9E95-4C17-A6D8-3B526AA80250}"/>
              </a:ext>
            </a:extLst>
          </p:cNvPr>
          <p:cNvSpPr/>
          <p:nvPr/>
        </p:nvSpPr>
        <p:spPr>
          <a:xfrm>
            <a:off x="692150" y="4597400"/>
            <a:ext cx="76596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xmlns="" id="{A3112BD0-CD97-48C7-B03E-A65FE38C8AC2}"/>
              </a:ext>
            </a:extLst>
          </p:cNvPr>
          <p:cNvSpPr/>
          <p:nvPr/>
        </p:nvSpPr>
        <p:spPr>
          <a:xfrm>
            <a:off x="566738" y="45116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8929" name="pole tekstowe 2">
            <a:extLst>
              <a:ext uri="{FF2B5EF4-FFF2-40B4-BE49-F238E27FC236}">
                <a16:creationId xmlns:a16="http://schemas.microsoft.com/office/drawing/2014/main" xmlns="" id="{CC701B64-4420-4544-97D4-1C3EA8EB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692150"/>
            <a:ext cx="37449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8C0D7B7-AB2C-482D-A868-0B9B20E1354F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0963" name="Tytuł 1">
            <a:extLst>
              <a:ext uri="{FF2B5EF4-FFF2-40B4-BE49-F238E27FC236}">
                <a16:creationId xmlns:a16="http://schemas.microsoft.com/office/drawing/2014/main" xmlns="" id="{DC491C42-97A7-4C75-B255-93805BC08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WIZJA WOJEWÓDZTWA PODKARPACKIEGO</a:t>
            </a:r>
            <a:endParaRPr lang="pl-PL" altLang="pl-PL" sz="24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CE645772-D8CA-44A6-8B73-D8EE9DA3FE05}"/>
              </a:ext>
            </a:extLst>
          </p:cNvPr>
          <p:cNvCxnSpPr>
            <a:cxnSpLocks/>
          </p:cNvCxnSpPr>
          <p:nvPr/>
        </p:nvCxnSpPr>
        <p:spPr>
          <a:xfrm>
            <a:off x="3175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5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xmlns="" id="{7F2AE299-3578-4E98-B960-33ACD1F7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169" b="21140"/>
          <a:stretch>
            <a:fillRect/>
          </a:stretch>
        </p:blipFill>
        <p:spPr bwMode="auto">
          <a:xfrm>
            <a:off x="-42863" y="1098550"/>
            <a:ext cx="9175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xmlns="" id="{4847ED23-4741-4E9D-9F06-F975DC8D0754}"/>
              </a:ext>
            </a:extLst>
          </p:cNvPr>
          <p:cNvSpPr/>
          <p:nvPr/>
        </p:nvSpPr>
        <p:spPr>
          <a:xfrm>
            <a:off x="427038" y="1276350"/>
            <a:ext cx="8289925" cy="265747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W 2030 roku województwo podkarpackie to obszar innowacyjnego i zrównoważonego rozwoju gospodarczego, odpowiedzialnie wykorzystujący wewnętrzne potencjały i zapewniający wysoką jakość życia mieszkańców we wszystkich subregionach oraz lider rozwoju wśród województw makroregionu Polski Wschodniej i aktywny uczestnik relacji transgranicznych.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C45E0A14-B4CF-4F1B-86BA-68EB8B30C265}"/>
              </a:ext>
            </a:extLst>
          </p:cNvPr>
          <p:cNvSpPr/>
          <p:nvPr/>
        </p:nvSpPr>
        <p:spPr>
          <a:xfrm>
            <a:off x="211138" y="4365625"/>
            <a:ext cx="5224462" cy="2279650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prstClr val="white"/>
                </a:solidFill>
              </a:rPr>
              <a:t>Warunki realizacji wizji: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Potencjał finansowy interesariuszy rozwoju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Realizacja inwestycji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transportowa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Procesy demograficzne i  społeczne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kapitału ludzkiego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67AF1B3-D74B-4232-A0E3-963C25A85C54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pic>
        <p:nvPicPr>
          <p:cNvPr id="41987" name="Symbol zastępczy zawartości 4">
            <a:extLst>
              <a:ext uri="{FF2B5EF4-FFF2-40B4-BE49-F238E27FC236}">
                <a16:creationId xmlns:a16="http://schemas.microsoft.com/office/drawing/2014/main" xmlns="" id="{2B193BE9-3BC9-49FF-B681-165A2884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914400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ytuł 1">
            <a:extLst>
              <a:ext uri="{FF2B5EF4-FFF2-40B4-BE49-F238E27FC236}">
                <a16:creationId xmlns:a16="http://schemas.microsoft.com/office/drawing/2014/main" xmlns="" id="{AF9B9960-DF35-4E2D-9C4F-384B34510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188913"/>
            <a:ext cx="8229600" cy="1152525"/>
          </a:xfrm>
        </p:spPr>
        <p:txBody>
          <a:bodyPr/>
          <a:lstStyle/>
          <a:p>
            <a:pPr eaLnBrk="1" hangingPunct="1"/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D7D10F80-D694-4CCC-9955-763BD8F9F167}"/>
              </a:ext>
            </a:extLst>
          </p:cNvPr>
          <p:cNvCxnSpPr>
            <a:cxnSpLocks/>
          </p:cNvCxnSpPr>
          <p:nvPr/>
        </p:nvCxnSpPr>
        <p:spPr>
          <a:xfrm>
            <a:off x="0" y="11461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0" name="Tytuł 1">
            <a:extLst>
              <a:ext uri="{FF2B5EF4-FFF2-40B4-BE49-F238E27FC236}">
                <a16:creationId xmlns:a16="http://schemas.microsoft.com/office/drawing/2014/main" xmlns="" id="{BB4D993D-2F05-4617-A7A7-F895B405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>
                <a:solidFill>
                  <a:srgbClr val="002060"/>
                </a:solidFill>
                <a:latin typeface="Arial" panose="020B0604020202020204" pitchFamily="34" charset="0"/>
              </a:rPr>
              <a:t>CEL GŁÓWNY </a:t>
            </a:r>
            <a:r>
              <a:rPr lang="pl-PL" altLang="pl-PL" sz="2400" i="1">
                <a:solidFill>
                  <a:srgbClr val="002060"/>
                </a:solidFill>
                <a:latin typeface="Arial" panose="020B0604020202020204" pitchFamily="34" charset="0"/>
              </a:rPr>
              <a:t>STRATEGII</a:t>
            </a:r>
            <a:endParaRPr lang="pl-PL" altLang="pl-PL" sz="2400" b="0" i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4DCEFFFB-C052-4857-827B-5DBE52D2A481}"/>
              </a:ext>
            </a:extLst>
          </p:cNvPr>
          <p:cNvSpPr/>
          <p:nvPr/>
        </p:nvSpPr>
        <p:spPr>
          <a:xfrm>
            <a:off x="495300" y="1331913"/>
            <a:ext cx="8289925" cy="27051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Odpowiedzialne i efektywne wykorzystanie zasobów </a:t>
            </a:r>
            <a:r>
              <a:rPr lang="pl-PL" sz="2400" i="1" dirty="0" err="1">
                <a:solidFill>
                  <a:prstClr val="white"/>
                </a:solidFill>
              </a:rPr>
              <a:t>endo</a:t>
            </a:r>
            <a:r>
              <a:rPr lang="pl-PL" sz="2400" i="1" dirty="0">
                <a:solidFill>
                  <a:prstClr val="white"/>
                </a:solidFill>
              </a:rPr>
              <a:t>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i egzogenicznych regionu, zapewniające trwały, zrównoważony i terytorialnie równomierny rozwój gospodarczy oraz wysoką jakość życia mieszkańców województwa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03D025D5-CC2B-4DD5-B248-523CD04B5EF8}"/>
              </a:ext>
            </a:extLst>
          </p:cNvPr>
          <p:cNvSpPr/>
          <p:nvPr/>
        </p:nvSpPr>
        <p:spPr>
          <a:xfrm>
            <a:off x="77788" y="4622800"/>
            <a:ext cx="2935287" cy="1649413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u="sng" dirty="0">
                <a:solidFill>
                  <a:prstClr val="white"/>
                </a:solidFill>
              </a:rPr>
              <a:t>Cel realizowany poprzez: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5 obszarów tematycznych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28 priorytetów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79 kierunków działań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2EDCC0A9-E7AC-4B8D-B7FD-17841AFFB699}"/>
              </a:ext>
            </a:extLst>
          </p:cNvPr>
          <p:cNvSpPr/>
          <p:nvPr/>
        </p:nvSpPr>
        <p:spPr>
          <a:xfrm>
            <a:off x="-9525" y="4095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43011" name="Tytuł 1">
            <a:extLst>
              <a:ext uri="{FF2B5EF4-FFF2-40B4-BE49-F238E27FC236}">
                <a16:creationId xmlns:a16="http://schemas.microsoft.com/office/drawing/2014/main" xmlns="" id="{0ABB8912-0E72-4A83-B58B-0E2633694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268288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700" b="1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altLang="pl-PL" sz="2700" b="1" i="1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r>
              <a:rPr lang="pl-PL" altLang="pl-PL"/>
              <a:t/>
            </a:r>
            <a:br>
              <a:rPr lang="pl-PL" altLang="pl-PL"/>
            </a:b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6B9E3BFE-2A32-43BE-94A5-641DEB1830F5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2AC7100-D6F7-49BE-BE0A-423596EB41CB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EF25EBB4-B786-436D-BFFE-F270A0B8286F}"/>
              </a:ext>
            </a:extLst>
          </p:cNvPr>
          <p:cNvSpPr/>
          <p:nvPr/>
        </p:nvSpPr>
        <p:spPr>
          <a:xfrm>
            <a:off x="0" y="2682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455CF544-6A3D-4A35-A590-28B11D15BB72}"/>
              </a:ext>
            </a:extLst>
          </p:cNvPr>
          <p:cNvSpPr/>
          <p:nvPr/>
        </p:nvSpPr>
        <p:spPr>
          <a:xfrm>
            <a:off x="498475" y="1152525"/>
            <a:ext cx="8393113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A688AD2-22F2-42A5-9B28-FE9868C6DB6F}"/>
              </a:ext>
            </a:extLst>
          </p:cNvPr>
          <p:cNvSpPr/>
          <p:nvPr/>
        </p:nvSpPr>
        <p:spPr>
          <a:xfrm>
            <a:off x="219075" y="11525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B73984A3-F158-43F8-867D-36218EC1B2E1}"/>
              </a:ext>
            </a:extLst>
          </p:cNvPr>
          <p:cNvSpPr/>
          <p:nvPr/>
        </p:nvSpPr>
        <p:spPr>
          <a:xfrm>
            <a:off x="552450" y="4060825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9633478D-C1D6-4EBC-A4BA-41DAA971ACCE}"/>
              </a:ext>
            </a:extLst>
          </p:cNvPr>
          <p:cNvSpPr/>
          <p:nvPr/>
        </p:nvSpPr>
        <p:spPr>
          <a:xfrm>
            <a:off x="219075" y="4060825"/>
            <a:ext cx="857250" cy="8810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AF5444E1-7E98-4991-B480-E9FE5B55A2B1}"/>
              </a:ext>
            </a:extLst>
          </p:cNvPr>
          <p:cNvSpPr/>
          <p:nvPr/>
        </p:nvSpPr>
        <p:spPr>
          <a:xfrm>
            <a:off x="550863" y="5022850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E4DF304E-4B31-434C-8849-E505E7B02166}"/>
              </a:ext>
            </a:extLst>
          </p:cNvPr>
          <p:cNvSpPr/>
          <p:nvPr/>
        </p:nvSpPr>
        <p:spPr>
          <a:xfrm>
            <a:off x="219075" y="50244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5.</a:t>
            </a:r>
          </a:p>
        </p:txBody>
      </p:sp>
      <p:sp>
        <p:nvSpPr>
          <p:cNvPr id="44041" name="Tytuł 6">
            <a:extLst>
              <a:ext uri="{FF2B5EF4-FFF2-40B4-BE49-F238E27FC236}">
                <a16:creationId xmlns:a16="http://schemas.microsoft.com/office/drawing/2014/main" xmlns="" id="{CA71C814-A055-4DC8-B987-30F412CAC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OBSZARÓW TEMATYCZNYCH</a:t>
            </a:r>
            <a:endParaRPr lang="pl-PL" altLang="pl-PL" sz="240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50BB3AF1-2C84-473B-84BF-D57684B649DB}"/>
              </a:ext>
            </a:extLst>
          </p:cNvPr>
          <p:cNvSpPr/>
          <p:nvPr/>
        </p:nvSpPr>
        <p:spPr>
          <a:xfrm>
            <a:off x="519113" y="2125663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6F5424DB-E7A0-45F9-82DB-9E3F9AAC8B08}"/>
              </a:ext>
            </a:extLst>
          </p:cNvPr>
          <p:cNvSpPr/>
          <p:nvPr/>
        </p:nvSpPr>
        <p:spPr>
          <a:xfrm>
            <a:off x="219075" y="21161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1BA437C3-6280-424A-861C-9EE2ADA8E588}"/>
              </a:ext>
            </a:extLst>
          </p:cNvPr>
          <p:cNvSpPr/>
          <p:nvPr/>
        </p:nvSpPr>
        <p:spPr>
          <a:xfrm>
            <a:off x="512763" y="3087688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985AD3A5-D97E-4E0D-8EAE-E0025555FE28}"/>
              </a:ext>
            </a:extLst>
          </p:cNvPr>
          <p:cNvSpPr/>
          <p:nvPr/>
        </p:nvSpPr>
        <p:spPr>
          <a:xfrm>
            <a:off x="219075" y="309721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CAD0C38B-3E87-476E-A6CB-183D5A4D6564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53BB7F41-7AE8-4986-A1B5-86FE63D5A029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E8C3DFA2-1C29-4BEF-B424-09CA3F5DE706}"/>
              </a:ext>
            </a:extLst>
          </p:cNvPr>
          <p:cNvSpPr/>
          <p:nvPr/>
        </p:nvSpPr>
        <p:spPr>
          <a:xfrm>
            <a:off x="498475" y="1303338"/>
            <a:ext cx="8393113" cy="8810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A68211B-C5EE-47CF-ADB5-C1418A27DC24}"/>
              </a:ext>
            </a:extLst>
          </p:cNvPr>
          <p:cNvSpPr/>
          <p:nvPr/>
        </p:nvSpPr>
        <p:spPr>
          <a:xfrm>
            <a:off x="219075" y="13033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D6C5E1A8-35A9-41FF-B0F0-7D3560084428}"/>
              </a:ext>
            </a:extLst>
          </p:cNvPr>
          <p:cNvSpPr/>
          <p:nvPr/>
        </p:nvSpPr>
        <p:spPr>
          <a:xfrm>
            <a:off x="539750" y="4221163"/>
            <a:ext cx="8351838" cy="8620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1116085-4D4C-48D6-92AB-AF45992E2217}"/>
              </a:ext>
            </a:extLst>
          </p:cNvPr>
          <p:cNvSpPr/>
          <p:nvPr/>
        </p:nvSpPr>
        <p:spPr>
          <a:xfrm>
            <a:off x="219075" y="422116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6E3CF36F-B5A4-4695-95EF-1380E207C409}"/>
              </a:ext>
            </a:extLst>
          </p:cNvPr>
          <p:cNvSpPr/>
          <p:nvPr/>
        </p:nvSpPr>
        <p:spPr>
          <a:xfrm>
            <a:off x="522288" y="5173663"/>
            <a:ext cx="8353425" cy="7016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D21C5E7-2B2D-4D58-A161-BA0B57363259}"/>
              </a:ext>
            </a:extLst>
          </p:cNvPr>
          <p:cNvSpPr/>
          <p:nvPr/>
        </p:nvSpPr>
        <p:spPr>
          <a:xfrm>
            <a:off x="219075" y="5162550"/>
            <a:ext cx="857250" cy="7874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31754" name="Tytuł 6">
            <a:extLst>
              <a:ext uri="{FF2B5EF4-FFF2-40B4-BE49-F238E27FC236}">
                <a16:creationId xmlns:a16="http://schemas.microsoft.com/office/drawing/2014/main" xmlns="" id="{D8D03936-8374-4C71-9681-CDEFA3B0E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50800"/>
            <a:ext cx="8394700" cy="1143000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altLang="pl-PL" sz="240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xmlns="" id="{C5F5466F-3997-4251-8199-6B2D31661F32}"/>
              </a:ext>
            </a:extLst>
          </p:cNvPr>
          <p:cNvSpPr/>
          <p:nvPr/>
        </p:nvSpPr>
        <p:spPr>
          <a:xfrm>
            <a:off x="498475" y="2274888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B5D2BCCE-88C6-4796-B41C-0383674BD349}"/>
              </a:ext>
            </a:extLst>
          </p:cNvPr>
          <p:cNvSpPr/>
          <p:nvPr/>
        </p:nvSpPr>
        <p:spPr>
          <a:xfrm>
            <a:off x="219075" y="2274888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E5AC4AC8-7837-447A-A706-F6BDAD185191}"/>
              </a:ext>
            </a:extLst>
          </p:cNvPr>
          <p:cNvSpPr/>
          <p:nvPr/>
        </p:nvSpPr>
        <p:spPr>
          <a:xfrm>
            <a:off x="498475" y="3248025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161E977B-B91B-42CB-9595-3F9936029E0F}"/>
              </a:ext>
            </a:extLst>
          </p:cNvPr>
          <p:cNvSpPr/>
          <p:nvPr/>
        </p:nvSpPr>
        <p:spPr>
          <a:xfrm>
            <a:off x="219075" y="32480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971798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20160EA3-7F3B-4614-ADED-A5DC9803C039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5059" name="Tytuł 1">
            <a:extLst>
              <a:ext uri="{FF2B5EF4-FFF2-40B4-BE49-F238E27FC236}">
                <a16:creationId xmlns:a16="http://schemas.microsoft.com/office/drawing/2014/main" xmlns="" id="{8E8A3446-1B8D-486D-8076-80A5C128C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13512083-C60A-4F37-BD04-7C1FC7D515A0}"/>
              </a:ext>
            </a:extLst>
          </p:cNvPr>
          <p:cNvCxnSpPr>
            <a:cxnSpLocks/>
          </p:cNvCxnSpPr>
          <p:nvPr/>
        </p:nvCxnSpPr>
        <p:spPr>
          <a:xfrm>
            <a:off x="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1" name="Symbol zastępczy zawartości 4">
            <a:extLst>
              <a:ext uri="{FF2B5EF4-FFF2-40B4-BE49-F238E27FC236}">
                <a16:creationId xmlns:a16="http://schemas.microsoft.com/office/drawing/2014/main" xmlns="" id="{C5DBDB39-3018-49CE-B1BD-486DE48970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0" y="1122363"/>
            <a:ext cx="9144000" cy="5715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A543F521-EC65-47AD-9D34-229511598DC5}"/>
              </a:ext>
            </a:extLst>
          </p:cNvPr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Tytuł 1">
            <a:extLst>
              <a:ext uri="{FF2B5EF4-FFF2-40B4-BE49-F238E27FC236}">
                <a16:creationId xmlns:a16="http://schemas.microsoft.com/office/drawing/2014/main" xmlns="" id="{1680064F-1778-4ABE-9CBC-29A4D93F8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xmlns="" id="{94C24D60-1391-4DD0-B620-D521752FE441}"/>
              </a:ext>
            </a:extLst>
          </p:cNvPr>
          <p:cNvSpPr/>
          <p:nvPr/>
        </p:nvSpPr>
        <p:spPr>
          <a:xfrm>
            <a:off x="1042988" y="1404938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xmlns="" id="{E3E39E9C-5001-438C-A0D0-B30A49E1B62C}"/>
              </a:ext>
            </a:extLst>
          </p:cNvPr>
          <p:cNvSpPr/>
          <p:nvPr/>
        </p:nvSpPr>
        <p:spPr>
          <a:xfrm>
            <a:off x="1042988" y="2538413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B60B5D52-D172-424C-83BD-86868A8CF8A8}"/>
              </a:ext>
            </a:extLst>
          </p:cNvPr>
          <p:cNvSpPr/>
          <p:nvPr/>
        </p:nvSpPr>
        <p:spPr>
          <a:xfrm>
            <a:off x="1042988" y="3673475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0C376B47-E4B6-4D81-80CE-AC20184B2AC2}"/>
              </a:ext>
            </a:extLst>
          </p:cNvPr>
          <p:cNvSpPr/>
          <p:nvPr/>
        </p:nvSpPr>
        <p:spPr>
          <a:xfrm>
            <a:off x="1042988" y="4699000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1.4.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>
            <a:extLst>
              <a:ext uri="{FF2B5EF4-FFF2-40B4-BE49-F238E27FC236}">
                <a16:creationId xmlns:a16="http://schemas.microsoft.com/office/drawing/2014/main" xmlns="" id="{B890BF17-C2F6-48D0-BF9C-A276B345A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695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 I KIERUNKÓW DZIAŁAŃ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3C7B8F3-9A39-4DB8-B0B7-CA35F45FD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17F31E71-95D5-4C67-89C5-5598CE12E6CB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8B98194E-B286-4E6E-9865-48244595B87A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6007755-A884-4EE8-8435-25350126CF1D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A5DF28A-7932-4D3C-BAC7-32E5DC41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48132" name="Symbol zastępczy zawartości 4">
            <a:extLst>
              <a:ext uri="{FF2B5EF4-FFF2-40B4-BE49-F238E27FC236}">
                <a16:creationId xmlns:a16="http://schemas.microsoft.com/office/drawing/2014/main" xmlns="" id="{060F7C4D-2936-4CB4-B023-3865D303E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r="2335" b="1463"/>
          <a:stretch>
            <a:fillRect/>
          </a:stretch>
        </p:blipFill>
        <p:spPr>
          <a:xfrm>
            <a:off x="0" y="1143000"/>
            <a:ext cx="9144000" cy="5805488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AA763793-0091-4A17-9EAA-0B34F4BBBB16}"/>
              </a:ext>
            </a:extLst>
          </p:cNvPr>
          <p:cNvCxnSpPr>
            <a:cxnSpLocks/>
          </p:cNvCxnSpPr>
          <p:nvPr/>
        </p:nvCxnSpPr>
        <p:spPr>
          <a:xfrm>
            <a:off x="0" y="11287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1D92A89-3A76-4A9B-BE25-70A34008B002}"/>
              </a:ext>
            </a:extLst>
          </p:cNvPr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5B1C9A93-FA18-45B5-81C8-F5E37F837D91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EB67E4C-4ADE-4E3F-A26C-7111739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A697DAAA-B356-45CB-82EC-368417AE096F}"/>
              </a:ext>
            </a:extLst>
          </p:cNvPr>
          <p:cNvSpPr/>
          <p:nvPr/>
        </p:nvSpPr>
        <p:spPr>
          <a:xfrm>
            <a:off x="247650" y="1919288"/>
            <a:ext cx="790575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4EE595A1-84F1-4639-A54C-ABCE25C35AC3}"/>
              </a:ext>
            </a:extLst>
          </p:cNvPr>
          <p:cNvSpPr/>
          <p:nvPr/>
        </p:nvSpPr>
        <p:spPr>
          <a:xfrm>
            <a:off x="244475" y="2860675"/>
            <a:ext cx="792163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648163FA-E534-4B24-A575-477A2197B589}"/>
              </a:ext>
            </a:extLst>
          </p:cNvPr>
          <p:cNvSpPr/>
          <p:nvPr/>
        </p:nvSpPr>
        <p:spPr>
          <a:xfrm>
            <a:off x="247650" y="3803650"/>
            <a:ext cx="790575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933AA47C-A4C0-4F02-8BD3-057BE4AF3001}"/>
              </a:ext>
            </a:extLst>
          </p:cNvPr>
          <p:cNvSpPr/>
          <p:nvPr/>
        </p:nvSpPr>
        <p:spPr>
          <a:xfrm>
            <a:off x="247650" y="4702175"/>
            <a:ext cx="790575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E3A5C482-77B3-4F4E-A0EA-EF7479647B85}"/>
              </a:ext>
            </a:extLst>
          </p:cNvPr>
          <p:cNvSpPr/>
          <p:nvPr/>
        </p:nvSpPr>
        <p:spPr>
          <a:xfrm>
            <a:off x="4618038" y="1936750"/>
            <a:ext cx="792162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43C4600E-63A8-4F4A-9F01-F5B62E9724E1}"/>
              </a:ext>
            </a:extLst>
          </p:cNvPr>
          <p:cNvSpPr/>
          <p:nvPr/>
        </p:nvSpPr>
        <p:spPr>
          <a:xfrm>
            <a:off x="4643438" y="2840038"/>
            <a:ext cx="792162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xmlns="" id="{380E5E58-1285-4FBD-A6B2-16C5057C2C3F}"/>
              </a:ext>
            </a:extLst>
          </p:cNvPr>
          <p:cNvSpPr/>
          <p:nvPr/>
        </p:nvSpPr>
        <p:spPr>
          <a:xfrm>
            <a:off x="4643438" y="3779838"/>
            <a:ext cx="792162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2.7.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FA0AF2-4209-4ACF-A941-70E07E34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6F32D0A-0948-421F-8397-0C25B7D18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4FD6335-FDC5-42D2-BCF1-32C48726399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723931-EED7-4EDE-9054-E092EE66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2941BAB-2046-4D16-8C87-2ABB0C302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BE4C9DB9-2269-4D16-89B1-7F145DFBCADC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3C3FEF1-6281-4EC5-9BE7-988DB4FA75C0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2227" name="Tytuł 1">
            <a:extLst>
              <a:ext uri="{FF2B5EF4-FFF2-40B4-BE49-F238E27FC236}">
                <a16:creationId xmlns:a16="http://schemas.microsoft.com/office/drawing/2014/main" xmlns="" id="{8510BEBB-A9BF-4FB2-B54B-F073E5DC8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52228" name="Symbol zastępczy zawartości 4">
            <a:extLst>
              <a:ext uri="{FF2B5EF4-FFF2-40B4-BE49-F238E27FC236}">
                <a16:creationId xmlns:a16="http://schemas.microsoft.com/office/drawing/2014/main" xmlns="" id="{46D4A045-9FBA-4663-ACAB-C50C0FFA4B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>
            <a:fillRect/>
          </a:stretch>
        </p:blipFill>
        <p:spPr>
          <a:xfrm>
            <a:off x="0" y="1143000"/>
            <a:ext cx="9144000" cy="5819775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D1CCFDC4-59C0-4955-86F5-2E49689842C0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F3BA065D-F8A6-4626-8784-CF625503D331}"/>
              </a:ext>
            </a:extLst>
          </p:cNvPr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2FFA59C2-518B-4423-BE09-48E436A60447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F6B13D37-4D65-408C-A2F1-1538E377A2EE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 I ŚRODOWISKA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900" b="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923A7EF6-8707-4F29-B1D7-FDC55FA308D0}"/>
              </a:ext>
            </a:extLst>
          </p:cNvPr>
          <p:cNvSpPr/>
          <p:nvPr/>
        </p:nvSpPr>
        <p:spPr>
          <a:xfrm>
            <a:off x="157163" y="15113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xmlns="" id="{C409DA4F-90A2-4FDB-BAE4-0AB9477DA846}"/>
              </a:ext>
            </a:extLst>
          </p:cNvPr>
          <p:cNvSpPr/>
          <p:nvPr/>
        </p:nvSpPr>
        <p:spPr>
          <a:xfrm>
            <a:off x="4448175" y="477043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xmlns="" id="{C9DBBD17-68CB-461F-A91C-6872221841C9}"/>
              </a:ext>
            </a:extLst>
          </p:cNvPr>
          <p:cNvSpPr/>
          <p:nvPr/>
        </p:nvSpPr>
        <p:spPr>
          <a:xfrm>
            <a:off x="212725" y="38020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xmlns="" id="{4D654608-B995-495F-9C60-AF7B851DA08A}"/>
              </a:ext>
            </a:extLst>
          </p:cNvPr>
          <p:cNvSpPr/>
          <p:nvPr/>
        </p:nvSpPr>
        <p:spPr>
          <a:xfrm>
            <a:off x="157163" y="24907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xmlns="" id="{CB354B0D-870D-41F5-82AC-5158BA8FF675}"/>
              </a:ext>
            </a:extLst>
          </p:cNvPr>
          <p:cNvSpPr/>
          <p:nvPr/>
        </p:nvSpPr>
        <p:spPr>
          <a:xfrm>
            <a:off x="4448175" y="16906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xmlns="" id="{AACF6F88-FADE-4D5F-B739-227B472188E8}"/>
              </a:ext>
            </a:extLst>
          </p:cNvPr>
          <p:cNvSpPr/>
          <p:nvPr/>
        </p:nvSpPr>
        <p:spPr>
          <a:xfrm>
            <a:off x="4448175" y="26289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xmlns="" id="{83288002-5D1E-47F3-B1C4-9C91A5E85275}"/>
              </a:ext>
            </a:extLst>
          </p:cNvPr>
          <p:cNvSpPr/>
          <p:nvPr/>
        </p:nvSpPr>
        <p:spPr>
          <a:xfrm>
            <a:off x="4448175" y="37338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3.7.</a:t>
            </a:r>
          </a:p>
        </p:txBody>
      </p:sp>
      <p:grpSp>
        <p:nvGrpSpPr>
          <p:cNvPr id="53260" name="Grupa 20">
            <a:extLst>
              <a:ext uri="{FF2B5EF4-FFF2-40B4-BE49-F238E27FC236}">
                <a16:creationId xmlns:a16="http://schemas.microsoft.com/office/drawing/2014/main" xmlns="" id="{7950B859-01B4-4196-ABA5-2DE1FF2108C0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4941888"/>
            <a:ext cx="3746500" cy="1304925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xmlns="" id="{D6B5F676-9ECB-487C-A732-1C0E4E2DBCB5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xmlns="" id="{E992A6C2-E314-45F8-A65D-4B23D9CD988A}"/>
                </a:ext>
              </a:extLst>
            </p:cNvPr>
            <p:cNvSpPr txBox="1"/>
            <p:nvPr/>
          </p:nvSpPr>
          <p:spPr>
            <a:xfrm rot="21600000">
              <a:off x="1375791" y="2010200"/>
              <a:ext cx="3421758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746" tIns="57150" rIns="106680" bIns="57150" spcCol="1270" anchor="ctr"/>
            <a:lstStyle/>
            <a:p>
              <a:pPr defTabSz="6667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500" dirty="0">
                  <a:solidFill>
                    <a:prstClr val="white"/>
                  </a:solidFill>
                  <a:ea typeface="Calibri" panose="020F0502020204030204" pitchFamily="34" charset="0"/>
                </a:rPr>
                <a:t>Rozwój infrastruktury informacyjno-komunikacyjnej w regionie</a:t>
              </a:r>
              <a:endParaRPr lang="pl-PL" sz="15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xmlns="" id="{D331DA6F-2380-4F33-9F3E-4E510C909BF7}"/>
              </a:ext>
            </a:extLst>
          </p:cNvPr>
          <p:cNvSpPr/>
          <p:nvPr/>
        </p:nvSpPr>
        <p:spPr>
          <a:xfrm>
            <a:off x="158750" y="512445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3.4.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9FED02-3A65-4F5E-BAAA-979AA320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56118D2-1C2F-403C-B11D-4C1957F9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1DE40E0-C34E-4B10-BFCD-D5A5D791CB22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8">
            <a:extLst>
              <a:ext uri="{FF2B5EF4-FFF2-40B4-BE49-F238E27FC236}">
                <a16:creationId xmlns:a16="http://schemas.microsoft.com/office/drawing/2014/main" xmlns="" id="{0F2B25D2-C4C8-4B23-B152-11644574BD3D}"/>
              </a:ext>
            </a:extLst>
          </p:cNvPr>
          <p:cNvSpPr txBox="1">
            <a:spLocks/>
          </p:cNvSpPr>
          <p:nvPr/>
        </p:nvSpPr>
        <p:spPr>
          <a:xfrm>
            <a:off x="-28575" y="87313"/>
            <a:ext cx="9172575" cy="101758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Tytuł 1">
            <a:extLst>
              <a:ext uri="{FF2B5EF4-FFF2-40B4-BE49-F238E27FC236}">
                <a16:creationId xmlns:a16="http://schemas.microsoft.com/office/drawing/2014/main" xmlns="" id="{BB1710D3-EB6A-45C9-9244-1E83DE3C4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0"/>
            <a:ext cx="7931150" cy="10668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8085C22-2203-4C9B-AE98-0B8032608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xmlns="" id="{848A5CA3-E3DA-4A06-A70C-6922221079AD}"/>
              </a:ext>
            </a:extLst>
          </p:cNvPr>
          <p:cNvSpPr/>
          <p:nvPr/>
        </p:nvSpPr>
        <p:spPr>
          <a:xfrm>
            <a:off x="2627313" y="1562100"/>
            <a:ext cx="3843337" cy="5175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xmlns="" id="{35857D91-BBBB-4B3D-9E01-CD9A8E48787C}"/>
              </a:ext>
            </a:extLst>
          </p:cNvPr>
          <p:cNvSpPr/>
          <p:nvPr/>
        </p:nvSpPr>
        <p:spPr>
          <a:xfrm>
            <a:off x="2627313" y="2117725"/>
            <a:ext cx="3843337" cy="517525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xmlns="" id="{1FF1F522-82A0-4DCA-9D46-43A888104800}"/>
              </a:ext>
            </a:extLst>
          </p:cNvPr>
          <p:cNvSpPr/>
          <p:nvPr/>
        </p:nvSpPr>
        <p:spPr>
          <a:xfrm>
            <a:off x="2627313" y="3276600"/>
            <a:ext cx="3849687" cy="517525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xmlns="" id="{5C402AF7-8DE0-4413-977B-0EFE71A131CE}"/>
              </a:ext>
            </a:extLst>
          </p:cNvPr>
          <p:cNvSpPr/>
          <p:nvPr/>
        </p:nvSpPr>
        <p:spPr>
          <a:xfrm>
            <a:off x="2627313" y="3832225"/>
            <a:ext cx="3832225" cy="517525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404698EE-4761-461F-8897-C59BF8CEE358}"/>
              </a:ext>
            </a:extLst>
          </p:cNvPr>
          <p:cNvSpPr/>
          <p:nvPr/>
        </p:nvSpPr>
        <p:spPr>
          <a:xfrm>
            <a:off x="2627313" y="2700338"/>
            <a:ext cx="3849687" cy="517525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3194096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F1E81F-2C71-4C79-AA1C-F65DD97A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D34AE4-DF71-4F2A-8AAA-D02C19026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91953E9-9AB4-4911-9929-A11C33559DDF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9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0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208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97D91C44-327B-493C-80B4-EEEC09E83A22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6323" name="Tytuł 1">
            <a:extLst>
              <a:ext uri="{FF2B5EF4-FFF2-40B4-BE49-F238E27FC236}">
                <a16:creationId xmlns:a16="http://schemas.microsoft.com/office/drawing/2014/main" xmlns="" id="{AE7ADFFC-A8D1-47C0-A8BC-C31394F3C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CB3ECF52-D00F-4D87-870C-4732B1879D89}"/>
              </a:ext>
            </a:extLst>
          </p:cNvPr>
          <p:cNvCxnSpPr/>
          <p:nvPr/>
        </p:nvCxnSpPr>
        <p:spPr>
          <a:xfrm>
            <a:off x="647700" y="1052513"/>
            <a:ext cx="7848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Symbol zastępczy zawartości 4">
            <a:extLst>
              <a:ext uri="{FF2B5EF4-FFF2-40B4-BE49-F238E27FC236}">
                <a16:creationId xmlns:a16="http://schemas.microsoft.com/office/drawing/2014/main" xmlns="" id="{17FBCA0F-2282-4E01-BC28-D8CB32433E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r="70"/>
          <a:stretch>
            <a:fillRect/>
          </a:stretch>
        </p:blipFill>
        <p:spPr>
          <a:xfrm>
            <a:off x="-180975" y="1071563"/>
            <a:ext cx="11161713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6F30ABE5-45EE-4670-9B7D-D1DA45E8ADD0}"/>
              </a:ext>
            </a:extLst>
          </p:cNvPr>
          <p:cNvCxnSpPr>
            <a:cxnSpLocks/>
          </p:cNvCxnSpPr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53E5CE09-040F-4C3F-9377-F467BD9DFF63}"/>
              </a:ext>
            </a:extLst>
          </p:cNvPr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7347" name="Tytuł 1">
            <a:extLst>
              <a:ext uri="{FF2B5EF4-FFF2-40B4-BE49-F238E27FC236}">
                <a16:creationId xmlns:a16="http://schemas.microsoft.com/office/drawing/2014/main" xmlns="" id="{79D4D0F4-5BF4-4CDF-8EB4-4C201F83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</a:rPr>
              <a:t>4. DOSTĘPNOŚĆ USŁUG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FFC000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0813CA58-EBCD-477A-BD4D-1C3C0DFDFC9A}"/>
              </a:ext>
            </a:extLst>
          </p:cNvPr>
          <p:cNvSpPr/>
          <p:nvPr/>
        </p:nvSpPr>
        <p:spPr>
          <a:xfrm>
            <a:off x="1763713" y="17732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9418AC03-BF7E-4DDB-9350-9AB20D651E52}"/>
              </a:ext>
            </a:extLst>
          </p:cNvPr>
          <p:cNvSpPr/>
          <p:nvPr/>
        </p:nvSpPr>
        <p:spPr>
          <a:xfrm>
            <a:off x="1739900" y="28876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xmlns="" id="{47DC70E2-8D90-44AB-B621-3A31ADF159B8}"/>
              </a:ext>
            </a:extLst>
          </p:cNvPr>
          <p:cNvSpPr/>
          <p:nvPr/>
        </p:nvSpPr>
        <p:spPr>
          <a:xfrm>
            <a:off x="1739900" y="39671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xmlns="" id="{33797E35-463A-43C5-9226-85B6B7E2C099}"/>
              </a:ext>
            </a:extLst>
          </p:cNvPr>
          <p:cNvSpPr/>
          <p:nvPr/>
        </p:nvSpPr>
        <p:spPr>
          <a:xfrm>
            <a:off x="1763713" y="512127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81D1F39F-D2DF-4229-82DD-20DFD820ABB8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66C1522-97F1-4BBE-8FCA-0DBAAF1EB327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0531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 DOSTĘPNOŚĆ USŁUG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4.1.1. Rozwój digitalizacji i zwiększenie dostępności zasobów publicznych on-line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4.1.2. Zwiększenie zastosowania i wykorzystania technologii cyfrowych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4.2.1. Poprawa ładu przestrzennego i jakości zarządzania przestrzenią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4.2.2.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 Wsparcie instytucjonalne i poprawa bezpieczeństwa mieszkańców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4.3.1. Wsparcie dla podmiotów zapewniających bezpieczeństwo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4.3.2. Integracja systemów zarządzania i wymiany informacji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 Budowanie i rozwój partnerstwa dla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4.4.1. Współpraca na rzecz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8378" name="Tytuł 1">
            <a:extLst>
              <a:ext uri="{FF2B5EF4-FFF2-40B4-BE49-F238E27FC236}">
                <a16:creationId xmlns:a16="http://schemas.microsoft.com/office/drawing/2014/main" xmlns="" id="{95318750-603A-46CA-BFDC-DCCCA8D4E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</a:t>
            </a: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altLang="pl-PL" sz="20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1534CC-2CF3-4FF4-8714-B45A8128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4AA17BA-7BA2-4085-952F-6804D7160FD6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CC4B5AC5-2BE8-4E94-B6E6-7ED22FC5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59396" name="Obraz 6">
            <a:extLst>
              <a:ext uri="{FF2B5EF4-FFF2-40B4-BE49-F238E27FC236}">
                <a16:creationId xmlns:a16="http://schemas.microsoft.com/office/drawing/2014/main" xmlns="" id="{F814B783-B233-4C73-A3EE-F6B31195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17896" b="7394"/>
          <a:stretch>
            <a:fillRect/>
          </a:stretch>
        </p:blipFill>
        <p:spPr bwMode="auto">
          <a:xfrm>
            <a:off x="-180975" y="1147763"/>
            <a:ext cx="1036002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EEB8ACF2-1B58-4AB8-88F5-1BE8D133B4A8}"/>
              </a:ext>
            </a:extLst>
          </p:cNvPr>
          <p:cNvCxnSpPr>
            <a:cxnSpLocks/>
          </p:cNvCxnSpPr>
          <p:nvPr/>
        </p:nvCxnSpPr>
        <p:spPr>
          <a:xfrm>
            <a:off x="0" y="1119188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DE0D11A-2979-4373-AE45-435BD1ED92AC}"/>
              </a:ext>
            </a:extLst>
          </p:cNvPr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0419" name="Tytuł 1">
            <a:extLst>
              <a:ext uri="{FF2B5EF4-FFF2-40B4-BE49-F238E27FC236}">
                <a16:creationId xmlns:a16="http://schemas.microsoft.com/office/drawing/2014/main" xmlns="" id="{5016A846-C2D1-44E5-A820-85A00FA9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7F7F7F"/>
                </a:solidFill>
                <a:latin typeface="Arial" panose="020B0604020202020204" pitchFamily="34" charset="0"/>
              </a:rPr>
              <a:t>5. TERYTORIALNY WYMIAR STRATEGII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7F7F7F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xmlns="" id="{DA031C44-E4BE-4BFE-8C0B-F502AA4018D4}"/>
              </a:ext>
            </a:extLst>
          </p:cNvPr>
          <p:cNvSpPr/>
          <p:nvPr/>
        </p:nvSpPr>
        <p:spPr>
          <a:xfrm>
            <a:off x="1730375" y="13128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xmlns="" id="{C012884B-2496-48B1-8D94-3749754B0BA5}"/>
              </a:ext>
            </a:extLst>
          </p:cNvPr>
          <p:cNvSpPr/>
          <p:nvPr/>
        </p:nvSpPr>
        <p:spPr>
          <a:xfrm>
            <a:off x="1728788" y="435451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xmlns="" id="{A6D009C6-A629-4AB6-B2A8-7D1927E785D9}"/>
              </a:ext>
            </a:extLst>
          </p:cNvPr>
          <p:cNvSpPr/>
          <p:nvPr/>
        </p:nvSpPr>
        <p:spPr>
          <a:xfrm>
            <a:off x="1754188" y="331152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xmlns="" id="{5BF1C8A9-E3A9-4C49-B3DD-5B7C42F6D8F0}"/>
              </a:ext>
            </a:extLst>
          </p:cNvPr>
          <p:cNvSpPr/>
          <p:nvPr/>
        </p:nvSpPr>
        <p:spPr>
          <a:xfrm>
            <a:off x="1754188" y="230346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xmlns="" id="{D48A9880-1797-4540-A75B-0003D1BC0684}"/>
              </a:ext>
            </a:extLst>
          </p:cNvPr>
          <p:cNvSpPr/>
          <p:nvPr/>
        </p:nvSpPr>
        <p:spPr>
          <a:xfrm>
            <a:off x="1703388" y="53800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BA5821-BB91-44C5-B0CA-D05979CB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79614CA-0B5B-48B1-BFB3-D0ED9F16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809D111-1248-463B-AE13-D6858943EE5C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264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33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969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FE52B6-15D3-4A64-8562-6F5FA1B4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FFFEFC6-55BF-4669-93BE-B318BAEC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485CDF28-5735-42BD-8AB6-2E6F48E35C2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388"/>
          <a:ext cx="8229600" cy="4321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37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7799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B09EB91-EF73-48F6-9D1C-A2FA512310DB}"/>
              </a:ext>
            </a:extLst>
          </p:cNvPr>
          <p:cNvSpPr/>
          <p:nvPr/>
        </p:nvSpPr>
        <p:spPr>
          <a:xfrm>
            <a:off x="-5715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3491" name="Tytuł 1">
            <a:extLst>
              <a:ext uri="{FF2B5EF4-FFF2-40B4-BE49-F238E27FC236}">
                <a16:creationId xmlns:a16="http://schemas.microsoft.com/office/drawing/2014/main" xmlns="" id="{12E17264-A50D-4AEC-A7C0-20958D6DC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Symbol zastępczy zawartości 2">
            <a:extLst>
              <a:ext uri="{FF2B5EF4-FFF2-40B4-BE49-F238E27FC236}">
                <a16:creationId xmlns:a16="http://schemas.microsoft.com/office/drawing/2014/main" xmlns="" id="{3D9BED1A-7C86-4DFC-BB82-F5AE1D717E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3" name="pole tekstowe 7">
            <a:extLst>
              <a:ext uri="{FF2B5EF4-FFF2-40B4-BE49-F238E27FC236}">
                <a16:creationId xmlns:a16="http://schemas.microsoft.com/office/drawing/2014/main" xmlns="" id="{ECA2ADD6-E2D4-42F6-A46F-7F9B24E2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rozwoju analizami typu </a:t>
            </a:r>
            <a:r>
              <a:rPr lang="pl-PL" altLang="pl-PL" sz="1800" b="0" i="1">
                <a:solidFill>
                  <a:srgbClr val="000000"/>
                </a:solidFill>
              </a:rPr>
              <a:t>foresight.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856CE69D-060D-49F9-A9E0-19D112F7482B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4515" name="Tytuł 1">
            <a:extLst>
              <a:ext uri="{FF2B5EF4-FFF2-40B4-BE49-F238E27FC236}">
                <a16:creationId xmlns:a16="http://schemas.microsoft.com/office/drawing/2014/main" xmlns="" id="{00B868D2-FE5D-4724-87CE-2D903367D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ymbol zastępczy zawartości 2">
            <a:extLst>
              <a:ext uri="{FF2B5EF4-FFF2-40B4-BE49-F238E27FC236}">
                <a16:creationId xmlns:a16="http://schemas.microsoft.com/office/drawing/2014/main" xmlns="" id="{B05EAA5C-A399-41C9-9597-BFFE4F6881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pole tekstowe 7">
            <a:extLst>
              <a:ext uri="{FF2B5EF4-FFF2-40B4-BE49-F238E27FC236}">
                <a16:creationId xmlns:a16="http://schemas.microsoft.com/office/drawing/2014/main" xmlns="" id="{C1FA5B74-8F40-4373-914E-889E1383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6B9F3D5-FCFB-4CB4-968E-E38E39ADB5AA}"/>
              </a:ext>
            </a:extLst>
          </p:cNvPr>
          <p:cNvSpPr/>
          <p:nvPr/>
        </p:nvSpPr>
        <p:spPr>
          <a:xfrm>
            <a:off x="0" y="220663"/>
            <a:ext cx="9180513" cy="1047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66EFAA31-0D95-4722-95D6-9741FB35FEB1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Tytuł 6">
            <a:extLst>
              <a:ext uri="{FF2B5EF4-FFF2-40B4-BE49-F238E27FC236}">
                <a16:creationId xmlns:a16="http://schemas.microsoft.com/office/drawing/2014/main" xmlns="" id="{2AFA6991-5D8F-4D89-8535-2CFF2E229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090025" cy="1152525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6D937E7E-A024-4817-B6FE-F066E2224306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3075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C72FA9E-9D66-48BB-BB71-F20BE176338C}"/>
              </a:ext>
            </a:extLst>
          </p:cNvPr>
          <p:cNvSpPr/>
          <p:nvPr/>
        </p:nvSpPr>
        <p:spPr>
          <a:xfrm>
            <a:off x="-36513" y="2238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5539" name="Tytuł 1">
            <a:extLst>
              <a:ext uri="{FF2B5EF4-FFF2-40B4-BE49-F238E27FC236}">
                <a16:creationId xmlns:a16="http://schemas.microsoft.com/office/drawing/2014/main" xmlns="" id="{A2067F48-A235-4927-96F4-144E9791F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Symbol zastępczy zawartości 2">
            <a:extLst>
              <a:ext uri="{FF2B5EF4-FFF2-40B4-BE49-F238E27FC236}">
                <a16:creationId xmlns:a16="http://schemas.microsoft.com/office/drawing/2014/main" xmlns="" id="{425D4B32-3C0A-4345-B24C-A73D177AB3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1" name="Obraz 2">
            <a:extLst>
              <a:ext uri="{FF2B5EF4-FFF2-40B4-BE49-F238E27FC236}">
                <a16:creationId xmlns:a16="http://schemas.microsoft.com/office/drawing/2014/main" xmlns="" id="{3588A13A-8BA7-458F-A6C9-F35921D1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9688"/>
            <a:ext cx="8151812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5793CCC-6CFD-4BC0-9950-9A0A74C2C6C1}"/>
              </a:ext>
            </a:extLst>
          </p:cNvPr>
          <p:cNvSpPr/>
          <p:nvPr/>
        </p:nvSpPr>
        <p:spPr>
          <a:xfrm>
            <a:off x="-36513" y="2444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6563" name="Tytuł 1">
            <a:extLst>
              <a:ext uri="{FF2B5EF4-FFF2-40B4-BE49-F238E27FC236}">
                <a16:creationId xmlns:a16="http://schemas.microsoft.com/office/drawing/2014/main" xmlns="" id="{9D926967-67E1-4FAA-82AD-49B722840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ymbol zastępczy zawartości 2">
            <a:extLst>
              <a:ext uri="{FF2B5EF4-FFF2-40B4-BE49-F238E27FC236}">
                <a16:creationId xmlns:a16="http://schemas.microsoft.com/office/drawing/2014/main" xmlns="" id="{252DC3E1-F5F2-4C16-A2EF-3698C3BE01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A663168-7EB6-4CFA-9F33-32F409490679}"/>
              </a:ext>
            </a:extLst>
          </p:cNvPr>
          <p:cNvSpPr txBox="1"/>
          <p:nvPr/>
        </p:nvSpPr>
        <p:spPr>
          <a:xfrm>
            <a:off x="539750" y="1196975"/>
            <a:ext cx="8229600" cy="4802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46,06 mld zł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, co daje około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4,46 mld zł średniorocznie:</a:t>
            </a: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samorządu województwa - 	0,08 mld zł (1,8%) 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samorządów terytorialnych 	2,54 mld zł (57,1%) w tym: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powiaty - 0,38 mld zł (8,5%)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miasta na prawach powiatu - 0,54 mld zł (12,1%)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gminy	- 1,62 mld zł (36,4%)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środki z UE wydatkowane na poziomie krajowym i regionalnym	1,49 mld zł (33,5%)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wydatki majątkowe z budżetu państwa - 0,30 mld zł (6,7%)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dotacje ze środków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WFOŚiGW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	- 0,01 mld zł (0,2%)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pożytku publicznego i organizacji pozarządowych - 0,03 mld zł (0,7%)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B34B256B-797F-4C23-B669-DCAE61377910}"/>
              </a:ext>
            </a:extLst>
          </p:cNvPr>
          <p:cNvSpPr/>
          <p:nvPr/>
        </p:nvSpPr>
        <p:spPr>
          <a:xfrm>
            <a:off x="-17463" y="215900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7587" name="Tytuł 1">
            <a:extLst>
              <a:ext uri="{FF2B5EF4-FFF2-40B4-BE49-F238E27FC236}">
                <a16:creationId xmlns:a16="http://schemas.microsoft.com/office/drawing/2014/main" xmlns="" id="{2E57F6EB-5A5A-4010-B53B-255A625CB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Symbol zastępczy zawartości 2">
            <a:extLst>
              <a:ext uri="{FF2B5EF4-FFF2-40B4-BE49-F238E27FC236}">
                <a16:creationId xmlns:a16="http://schemas.microsoft.com/office/drawing/2014/main" xmlns="" id="{A159F0D9-B015-4410-899B-F206EDF349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0E6104C-AA78-4814-9960-4AD73DD44684}"/>
              </a:ext>
            </a:extLst>
          </p:cNvPr>
          <p:cNvSpPr txBox="1"/>
          <p:nvPr/>
        </p:nvSpPr>
        <p:spPr>
          <a:xfrm>
            <a:off x="539750" y="1196975"/>
            <a:ext cx="8604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Inwestycje sektora prywatnego będą się kształtowały na poziomie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147,5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latach 2021-2030, a średnioroczna wartość wyniesie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14,75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mld zł. </a:t>
            </a:r>
          </a:p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W ramach BIZ województwo podkarpackie może liczyć na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13,6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okresie 2021-2030, co daje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1,36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średniorocznie zakładając utrzymanie się dotychczasowego trendu napływu inwestycji zagranicznych do województwa.</a:t>
            </a: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7590" name="Obraz 2">
            <a:extLst>
              <a:ext uri="{FF2B5EF4-FFF2-40B4-BE49-F238E27FC236}">
                <a16:creationId xmlns:a16="http://schemas.microsoft.com/office/drawing/2014/main" xmlns="" id="{A975C746-EBFD-4015-A404-2CA3D9CE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79738"/>
            <a:ext cx="388778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0B24E19-4112-474E-85A9-C0EF5C8DE6D1}"/>
              </a:ext>
            </a:extLst>
          </p:cNvPr>
          <p:cNvSpPr/>
          <p:nvPr/>
        </p:nvSpPr>
        <p:spPr>
          <a:xfrm>
            <a:off x="15875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8611" name="Tytuł 1">
            <a:extLst>
              <a:ext uri="{FF2B5EF4-FFF2-40B4-BE49-F238E27FC236}">
                <a16:creationId xmlns:a16="http://schemas.microsoft.com/office/drawing/2014/main" xmlns="" id="{A2683961-2EF9-4CBF-AA78-07F067F86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pole tekstowe 8">
            <a:extLst>
              <a:ext uri="{FF2B5EF4-FFF2-40B4-BE49-F238E27FC236}">
                <a16:creationId xmlns:a16="http://schemas.microsoft.com/office/drawing/2014/main" xmlns="" id="{FBF83839-A67A-415B-ADBF-374C5D247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27113"/>
            <a:ext cx="8604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Gospodarka oparta na wiedzy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20 %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Kapitał ludzki i społeczny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28 %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Infrastruktura dla zrównoważonego rozwoju i środowiska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47 % 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IV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Dostępność usług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5%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8613" name="Wykres 17">
            <a:extLst>
              <a:ext uri="{FF2B5EF4-FFF2-40B4-BE49-F238E27FC236}">
                <a16:creationId xmlns:a16="http://schemas.microsoft.com/office/drawing/2014/main" xmlns="" id="{385C1D0A-DBC6-4C91-B994-CFF47FCA37C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91440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D1C62DA-0ABD-4079-87FF-49CB88121EEC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9635" name="Tytuł 1">
            <a:extLst>
              <a:ext uri="{FF2B5EF4-FFF2-40B4-BE49-F238E27FC236}">
                <a16:creationId xmlns:a16="http://schemas.microsoft.com/office/drawing/2014/main" xmlns="" id="{96283460-0D58-4E8C-B86E-69A5BE7A4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19050"/>
            <a:ext cx="6923088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Symbol zastępczy zawartości 2">
            <a:extLst>
              <a:ext uri="{FF2B5EF4-FFF2-40B4-BE49-F238E27FC236}">
                <a16:creationId xmlns:a16="http://schemas.microsoft.com/office/drawing/2014/main" xmlns="" id="{F4B1C2A1-38EE-4B6C-B0B8-5376D7A3D8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81E6A71-BAB8-402F-810E-EA9D33CBAB5B}"/>
              </a:ext>
            </a:extLst>
          </p:cNvPr>
          <p:cNvSpPr txBox="1"/>
          <p:nvPr/>
        </p:nvSpPr>
        <p:spPr>
          <a:xfrm>
            <a:off x="4572000" y="1484313"/>
            <a:ext cx="4572000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Podmioty zaangażowane w realizację: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Podmioty sektora publicznego,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prywatnego, społecznego, nauki i szkolnictwa wyższego, B+R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II. Instrumenty wdrożeniowe: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PFT, instrumenty finansowe, programy operacyjne, instrumenty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prawno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– administracyjne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III. Koordynacja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Samorząd województwa, wielopodmiotowe i wielopoziomowe zarządzanie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IV. Monitoring i ewaluacja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638" name="Obraz 9">
            <a:extLst>
              <a:ext uri="{FF2B5EF4-FFF2-40B4-BE49-F238E27FC236}">
                <a16:creationId xmlns:a16="http://schemas.microsoft.com/office/drawing/2014/main" xmlns="" id="{E9A6EA12-64F0-4E0B-9C37-B5F9CA04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559425"/>
            <a:ext cx="2354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9639" name="Obiekt 4">
            <a:extLst>
              <a:ext uri="{FF2B5EF4-FFF2-40B4-BE49-F238E27FC236}">
                <a16:creationId xmlns:a16="http://schemas.microsoft.com/office/drawing/2014/main" xmlns="" id="{3BD069C6-D19E-416B-A1D2-8ECE384685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2050"/>
          <a:ext cx="45720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name="Document" r:id="rId5" imgW="7039486" imgH="9514206" progId="Word.Document.8">
                  <p:embed/>
                </p:oleObj>
              </mc:Choice>
              <mc:Fallback>
                <p:oleObj name="Document" r:id="rId5" imgW="7039486" imgH="9514206" progId="Word.Document.8">
                  <p:embed/>
                  <p:pic>
                    <p:nvPicPr>
                      <p:cNvPr id="0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2050"/>
                        <a:ext cx="4572000" cy="536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DF84A9D-F600-44EB-B110-B1A8B68D14C7}"/>
              </a:ext>
            </a:extLst>
          </p:cNvPr>
          <p:cNvSpPr/>
          <p:nvPr/>
        </p:nvSpPr>
        <p:spPr>
          <a:xfrm>
            <a:off x="-22225" y="1333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I EWALUACJI I STRATEGII 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70659" name="Symbol zastępczy zawartości 2">
            <a:extLst>
              <a:ext uri="{FF2B5EF4-FFF2-40B4-BE49-F238E27FC236}">
                <a16:creationId xmlns:a16="http://schemas.microsoft.com/office/drawing/2014/main" xmlns="" id="{19B2144D-2EE6-41FC-94E1-4084E18BF3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pole tekstowe 7">
            <a:extLst>
              <a:ext uri="{FF2B5EF4-FFF2-40B4-BE49-F238E27FC236}">
                <a16:creationId xmlns:a16="http://schemas.microsoft.com/office/drawing/2014/main" xmlns="" id="{F6327E9A-B162-41BD-B445-309BDC0E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484313"/>
            <a:ext cx="3708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Sprawozdania z realizacji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Analizy trendów rozwoju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Formułowanie wniosków merytorycznych i metodologicznych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Wymiany informacji i doświadczeń między interesariuszami polityki regionalnej województwa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Prezentacja dobrych praktyk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Narzędzie - rot.podkarpackie.pl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graphicFrame>
        <p:nvGraphicFramePr>
          <p:cNvPr id="70661" name="Obiekt 2">
            <a:extLst>
              <a:ext uri="{FF2B5EF4-FFF2-40B4-BE49-F238E27FC236}">
                <a16:creationId xmlns:a16="http://schemas.microsoft.com/office/drawing/2014/main" xmlns="" id="{A93CC8CA-9404-4A23-B53C-06CCB88617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1125538"/>
          <a:ext cx="4787900" cy="590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Document" r:id="rId4" imgW="6497932" imgH="8517647" progId="Word.Document.8">
                  <p:embed/>
                </p:oleObj>
              </mc:Choice>
              <mc:Fallback>
                <p:oleObj name="Document" r:id="rId4" imgW="6497932" imgH="8517647" progId="Word.Document.8">
                  <p:embed/>
                  <p:pic>
                    <p:nvPicPr>
                      <p:cNvPr id="0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125538"/>
                        <a:ext cx="4787900" cy="590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BDA4651-016F-47B0-8F04-683E4342C86C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1683" name="Tytuł 1">
            <a:extLst>
              <a:ext uri="{FF2B5EF4-FFF2-40B4-BE49-F238E27FC236}">
                <a16:creationId xmlns:a16="http://schemas.microsoft.com/office/drawing/2014/main" xmlns="" id="{22E11331-3A6C-4B12-8F45-B9F1F346C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AE8CA59-22C0-4920-9073-C3F9F3E7D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52513"/>
            <a:ext cx="8229600" cy="58054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 w  szczególności realizację  polityk, programów  i strategii,  uchwał  Sejmiku  Województwa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a samorządem województwa będący zobowiązaniem stron do realizacji zadań w ramach programu operacyjnego na lata 2021-2027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EE98BED1-BEAE-42EC-9775-4A5186AEBD94}"/>
              </a:ext>
            </a:extLst>
          </p:cNvPr>
          <p:cNvSpPr/>
          <p:nvPr/>
        </p:nvSpPr>
        <p:spPr>
          <a:xfrm>
            <a:off x="1588" y="247650"/>
            <a:ext cx="9180512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9" name="Tytuł 1">
            <a:extLst>
              <a:ext uri="{FF2B5EF4-FFF2-40B4-BE49-F238E27FC236}">
                <a16:creationId xmlns:a16="http://schemas.microsoft.com/office/drawing/2014/main" xmlns="" id="{DB848F7A-3564-471C-B6EF-C3D352F3E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3338"/>
            <a:ext cx="8229600" cy="1374776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ymbol zastępczy zawartości 2">
            <a:extLst>
              <a:ext uri="{FF2B5EF4-FFF2-40B4-BE49-F238E27FC236}">
                <a16:creationId xmlns:a16="http://schemas.microsoft.com/office/drawing/2014/main" xmlns="" id="{1DC4642D-210E-45F5-B293-D610805B66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" y="1238250"/>
            <a:ext cx="9093200" cy="7921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pPr eaLnBrk="1" hangingPunct="1"/>
            <a:endParaRPr lang="pl-PL" altLang="pl-PL"/>
          </a:p>
        </p:txBody>
      </p:sp>
      <p:pic>
        <p:nvPicPr>
          <p:cNvPr id="14341" name="Symbol zastępczy zawartości 3">
            <a:extLst>
              <a:ext uri="{FF2B5EF4-FFF2-40B4-BE49-F238E27FC236}">
                <a16:creationId xmlns:a16="http://schemas.microsoft.com/office/drawing/2014/main" xmlns="" id="{1C00E295-4A5E-4805-85EB-3E0D6D785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90058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46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1BAA5357-538F-4F41-B79A-26C2EC7C5ED7}"/>
              </a:ext>
            </a:extLst>
          </p:cNvPr>
          <p:cNvSpPr/>
          <p:nvPr/>
        </p:nvSpPr>
        <p:spPr>
          <a:xfrm>
            <a:off x="-17463" y="231775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BD4E82-BBB4-412C-93D6-70FE420D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5364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xmlns="" id="{35A3AC49-561F-4B17-8953-382AD880AE1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592"/>
          <a:stretch>
            <a:fillRect/>
          </a:stretch>
        </p:blipFill>
        <p:spPr>
          <a:xfrm>
            <a:off x="1871663" y="1557338"/>
            <a:ext cx="4946650" cy="5316537"/>
          </a:xfrm>
        </p:spPr>
      </p:pic>
      <p:sp>
        <p:nvSpPr>
          <p:cNvPr id="15365" name="Prostokąt 6">
            <a:extLst>
              <a:ext uri="{FF2B5EF4-FFF2-40B4-BE49-F238E27FC236}">
                <a16:creationId xmlns:a16="http://schemas.microsoft.com/office/drawing/2014/main" xmlns="" id="{894A484D-1BFD-46BC-A4DE-8B493E57A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1811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764038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900F8F66-C726-4CE9-BAFD-469BF01807F1}"/>
              </a:ext>
            </a:extLst>
          </p:cNvPr>
          <p:cNvSpPr/>
          <p:nvPr/>
        </p:nvSpPr>
        <p:spPr>
          <a:xfrm>
            <a:off x="-36513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38E843-AEBF-42BC-B7FD-1946296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363"/>
            <a:ext cx="8229600" cy="862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16388" name="Symbol zastępczy zawartości 3">
            <a:extLst>
              <a:ext uri="{FF2B5EF4-FFF2-40B4-BE49-F238E27FC236}">
                <a16:creationId xmlns:a16="http://schemas.microsoft.com/office/drawing/2014/main" xmlns="" id="{B253C202-3739-4106-AA2C-606C534F4A9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1700213"/>
            <a:ext cx="6821488" cy="5157787"/>
          </a:xfrm>
        </p:spPr>
      </p:pic>
      <p:sp>
        <p:nvSpPr>
          <p:cNvPr id="16389" name="Prostokąt 2">
            <a:extLst>
              <a:ext uri="{FF2B5EF4-FFF2-40B4-BE49-F238E27FC236}">
                <a16:creationId xmlns:a16="http://schemas.microsoft.com/office/drawing/2014/main" xmlns="" id="{0E238EC0-074C-4C08-BB4A-B6BD716F1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1096963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społeczno - gospodarcze</a:t>
            </a:r>
          </a:p>
        </p:txBody>
      </p:sp>
    </p:spTree>
    <p:extLst>
      <p:ext uri="{BB962C8B-B14F-4D97-AF65-F5344CB8AC3E}">
        <p14:creationId xmlns:p14="http://schemas.microsoft.com/office/powerpoint/2010/main" val="276117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3FDCF840-4C35-4C7F-AC6C-4A3647E349F6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3C7DB5E-E7EB-45A9-AC83-B6F0566E56AE}"/>
              </a:ext>
            </a:extLst>
          </p:cNvPr>
          <p:cNvSpPr/>
          <p:nvPr/>
        </p:nvSpPr>
        <p:spPr>
          <a:xfrm>
            <a:off x="0" y="260350"/>
            <a:ext cx="9180513" cy="10064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A0E73970-24C9-4828-825C-C8B4F532E57D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Tytuł 6">
            <a:extLst>
              <a:ext uri="{FF2B5EF4-FFF2-40B4-BE49-F238E27FC236}">
                <a16:creationId xmlns:a16="http://schemas.microsoft.com/office/drawing/2014/main" xmlns="" id="{81936D5F-5794-4442-92D5-9896D1D08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3962"/>
          </a:xfrm>
        </p:spPr>
        <p:txBody>
          <a:bodyPr/>
          <a:lstStyle/>
          <a:p>
            <a:pPr eaLnBrk="1" hangingPunct="1"/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alt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4749622-41EB-4E0E-B503-2C592F1B4D61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F2BAAC2-611F-452C-B3C3-D269C7B98272}"/>
              </a:ext>
            </a:extLst>
          </p:cNvPr>
          <p:cNvSpPr txBox="1"/>
          <p:nvPr/>
        </p:nvSpPr>
        <p:spPr>
          <a:xfrm>
            <a:off x="900113" y="1700213"/>
            <a:ext cx="430212" cy="4176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445927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A4A0738-9560-4867-8AB6-79B4489403B2}"/>
              </a:ext>
            </a:extLst>
          </p:cNvPr>
          <p:cNvSpPr/>
          <p:nvPr/>
        </p:nvSpPr>
        <p:spPr>
          <a:xfrm>
            <a:off x="17463" y="144463"/>
            <a:ext cx="9190037" cy="12001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ytuł 1">
            <a:extLst>
              <a:ext uri="{FF2B5EF4-FFF2-40B4-BE49-F238E27FC236}">
                <a16:creationId xmlns:a16="http://schemas.microsoft.com/office/drawing/2014/main" xmlns="" id="{C98B2678-4B29-499D-939C-3B9CD1F8E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3" y="1344613"/>
            <a:ext cx="4706937" cy="1319212"/>
          </a:xfrm>
        </p:spPr>
        <p:txBody>
          <a:bodyPr/>
          <a:lstStyle/>
          <a:p>
            <a:pPr algn="l" eaLnBrk="1" hangingPunct="1"/>
            <a:r>
              <a:rPr lang="pl-PL" altLang="pl-PL" sz="1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/>
          </a:p>
        </p:txBody>
      </p:sp>
      <p:sp>
        <p:nvSpPr>
          <p:cNvPr id="17412" name="pole tekstowe 5">
            <a:extLst>
              <a:ext uri="{FF2B5EF4-FFF2-40B4-BE49-F238E27FC236}">
                <a16:creationId xmlns:a16="http://schemas.microsoft.com/office/drawing/2014/main" xmlns="" id="{50E4118F-A80D-4C76-B92C-9C1AB6563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19325"/>
            <a:ext cx="3071812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altLang="pl-PL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Prostokąt 2">
            <a:extLst>
              <a:ext uri="{FF2B5EF4-FFF2-40B4-BE49-F238E27FC236}">
                <a16:creationId xmlns:a16="http://schemas.microsoft.com/office/drawing/2014/main" xmlns="" id="{12954C31-F233-4F06-B38A-29788D29A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190500"/>
            <a:ext cx="343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4" name="Obraz 10">
            <a:extLst>
              <a:ext uri="{FF2B5EF4-FFF2-40B4-BE49-F238E27FC236}">
                <a16:creationId xmlns:a16="http://schemas.microsoft.com/office/drawing/2014/main" xmlns="" id="{B3F71C9A-D91B-49CA-9B54-FAEF06B7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0"/>
            <a:ext cx="564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362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D89A398A-A4AA-4F12-BF7E-B7B58DB2C654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EB5AB8-89B5-4FAA-92DE-AA163800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981075"/>
            <a:ext cx="8229600" cy="71438"/>
          </a:xfrm>
          <a:ln w="28575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r>
              <a:rPr lang="pl-PL" dirty="0">
                <a:solidFill>
                  <a:srgbClr val="002060"/>
                </a:solidFill>
              </a:rPr>
              <a:t/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8436" name="Prostokąt 2">
            <a:extLst>
              <a:ext uri="{FF2B5EF4-FFF2-40B4-BE49-F238E27FC236}">
                <a16:creationId xmlns:a16="http://schemas.microsoft.com/office/drawing/2014/main" xmlns="" id="{CDBE0F24-B484-4F7E-BAB1-66A2EF06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200150"/>
            <a:ext cx="914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wymagające szczególnego wsparcia w kontekście równoważenia rozwoju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xmlns="" id="{942ABB94-BD8D-4210-9CAC-BAF30F67C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31950"/>
            <a:ext cx="87217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Opracowanie pn. „Obszary w województwie podkarpackim wymagające szczególnego wsparcia 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62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AA850BEE-87EA-4E6A-BD3B-614C6A6F2189}"/>
              </a:ext>
            </a:extLst>
          </p:cNvPr>
          <p:cNvSpPr/>
          <p:nvPr/>
        </p:nvSpPr>
        <p:spPr>
          <a:xfrm>
            <a:off x="-28575" y="1825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9" name="Obraz 4">
            <a:extLst>
              <a:ext uri="{FF2B5EF4-FFF2-40B4-BE49-F238E27FC236}">
                <a16:creationId xmlns:a16="http://schemas.microsoft.com/office/drawing/2014/main" xmlns="" id="{BE7390BA-0D01-4C87-91F0-41457E3B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>
            <a:fillRect/>
          </a:stretch>
        </p:blipFill>
        <p:spPr bwMode="auto">
          <a:xfrm>
            <a:off x="0" y="1268413"/>
            <a:ext cx="50768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Prostokąt 2">
            <a:extLst>
              <a:ext uri="{FF2B5EF4-FFF2-40B4-BE49-F238E27FC236}">
                <a16:creationId xmlns:a16="http://schemas.microsoft.com/office/drawing/2014/main" xmlns="" id="{6C4B5B19-0D9E-4E32-ABFE-3345C7522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260350"/>
            <a:ext cx="9258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1" name="Prostokąt 1">
            <a:extLst>
              <a:ext uri="{FF2B5EF4-FFF2-40B4-BE49-F238E27FC236}">
                <a16:creationId xmlns:a16="http://schemas.microsoft.com/office/drawing/2014/main" xmlns="" id="{A66E7607-CCE1-4336-BE78-8411DC3CD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866900"/>
            <a:ext cx="3168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Obszary wymagające szczególnego wsparcia w kontekście równoważenia rozwoju </a:t>
            </a:r>
            <a:endParaRPr kumimoji="0" lang="pl-PL" altLang="pl-PL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70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6AA85FD-259A-4A42-BDD5-A90B70974335}"/>
              </a:ext>
            </a:extLst>
          </p:cNvPr>
          <p:cNvSpPr/>
          <p:nvPr/>
        </p:nvSpPr>
        <p:spPr>
          <a:xfrm>
            <a:off x="0" y="2063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3" name="Symbol zastępczy zawartości 2">
            <a:extLst>
              <a:ext uri="{FF2B5EF4-FFF2-40B4-BE49-F238E27FC236}">
                <a16:creationId xmlns:a16="http://schemas.microsoft.com/office/drawing/2014/main" xmlns="" id="{10EC1121-CDF8-46B7-8C64-53B6E80D4B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1900" y="5949950"/>
            <a:ext cx="1808163" cy="2520950"/>
          </a:xfrm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xmlns="" id="{CD2B7361-444D-45B9-986A-8901901C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82441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Prostokąt 3">
            <a:extLst>
              <a:ext uri="{FF2B5EF4-FFF2-40B4-BE49-F238E27FC236}">
                <a16:creationId xmlns:a16="http://schemas.microsoft.com/office/drawing/2014/main" xmlns="" id="{F71B5FDA-1B62-4404-AA41-E0B54E428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401638"/>
            <a:ext cx="80327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3127026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1CB599E-723D-493D-9ABD-5A87359679FC}"/>
              </a:ext>
            </a:extLst>
          </p:cNvPr>
          <p:cNvSpPr/>
          <p:nvPr/>
        </p:nvSpPr>
        <p:spPr>
          <a:xfrm>
            <a:off x="0" y="147638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CCC448F-C6E9-43FD-A95E-AB1EFDF4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21508" name="pole tekstowe 6">
            <a:extLst>
              <a:ext uri="{FF2B5EF4-FFF2-40B4-BE49-F238E27FC236}">
                <a16:creationId xmlns:a16="http://schemas.microsoft.com/office/drawing/2014/main" xmlns="" id="{515555E7-87DD-461E-81F7-892FD0540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1038225"/>
            <a:ext cx="4048125" cy="578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jst.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z uwzględnieniem infrastruktury ochrony przeciwpowodziowej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509" name="Prostokąt 2">
            <a:extLst>
              <a:ext uri="{FF2B5EF4-FFF2-40B4-BE49-F238E27FC236}">
                <a16:creationId xmlns:a16="http://schemas.microsoft.com/office/drawing/2014/main" xmlns="" id="{942E4BC2-5EE2-4BC6-BC9B-880335AFF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457200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D6E0EDE0-5F46-4E72-BE90-7BE5BC285EEC}"/>
              </a:ext>
            </a:extLst>
          </p:cNvPr>
          <p:cNvSpPr txBox="1">
            <a:spLocks/>
          </p:cNvSpPr>
          <p:nvPr/>
        </p:nvSpPr>
        <p:spPr bwMode="auto">
          <a:xfrm>
            <a:off x="-638175" y="368300"/>
            <a:ext cx="6013450" cy="6699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1511" name="Obraz 9">
            <a:extLst>
              <a:ext uri="{FF2B5EF4-FFF2-40B4-BE49-F238E27FC236}">
                <a16:creationId xmlns:a16="http://schemas.microsoft.com/office/drawing/2014/main" xmlns="" id="{0214B5FB-AD56-47EE-96C5-83EC026A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1347788"/>
            <a:ext cx="4800601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663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421B651B-8ACC-4FF0-822C-93D5EA1581B2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949B644-854B-466E-BAF0-F2DBE08D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/>
            </a: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DE409B0-5EAA-4B63-B0DB-B374EC9590FA}"/>
              </a:ext>
            </a:extLst>
          </p:cNvPr>
          <p:cNvSpPr txBox="1"/>
          <p:nvPr/>
        </p:nvSpPr>
        <p:spPr>
          <a:xfrm>
            <a:off x="4221163" y="1304925"/>
            <a:ext cx="4913312" cy="5294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Prostokąt 2">
            <a:extLst>
              <a:ext uri="{FF2B5EF4-FFF2-40B4-BE49-F238E27FC236}">
                <a16:creationId xmlns:a16="http://schemas.microsoft.com/office/drawing/2014/main" xmlns="" id="{1A3A2969-CD1C-4707-8AA2-82E841CDF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585788"/>
            <a:ext cx="504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6F02488E-E8D8-4CB0-B50F-DC67CFE49A6A}"/>
              </a:ext>
            </a:extLst>
          </p:cNvPr>
          <p:cNvSpPr txBox="1">
            <a:spLocks/>
          </p:cNvSpPr>
          <p:nvPr/>
        </p:nvSpPr>
        <p:spPr bwMode="auto">
          <a:xfrm>
            <a:off x="3132138" y="0"/>
            <a:ext cx="6011862" cy="54927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4FB6D5D-7164-405D-90CB-59560B5FE661}"/>
              </a:ext>
            </a:extLst>
          </p:cNvPr>
          <p:cNvSpPr/>
          <p:nvPr/>
        </p:nvSpPr>
        <p:spPr>
          <a:xfrm>
            <a:off x="-434975" y="344488"/>
            <a:ext cx="4572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2536" name="Obraz 11">
            <a:extLst>
              <a:ext uri="{FF2B5EF4-FFF2-40B4-BE49-F238E27FC236}">
                <a16:creationId xmlns:a16="http://schemas.microsoft.com/office/drawing/2014/main" xmlns="" id="{907280E3-92AE-4A36-93E8-2927890E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24013"/>
            <a:ext cx="421163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47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zawartości 2">
            <a:extLst>
              <a:ext uri="{FF2B5EF4-FFF2-40B4-BE49-F238E27FC236}">
                <a16:creationId xmlns:a16="http://schemas.microsoft.com/office/drawing/2014/main" xmlns="" id="{4D2D22B9-ABF4-4711-BEE9-6A25F2BB32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5903913" cy="5516562"/>
          </a:xfrm>
          <a:solidFill>
            <a:schemeClr val="bg1">
              <a:alpha val="65881"/>
            </a:schemeClr>
          </a:solidFill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funkcja administracyjna, gospodarcza, edukacyjna, szkolnictwa wyższego, opieki zdrowotnej oraz handlowo-usługowa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strategiczne położenie na skrzyżowaniu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ważnych szlaków komunikacyjnych Lublin-Rzeszów </a:t>
            </a:r>
            <a:b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i Sandomierz-Przemyśl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dostępność komunikacyjna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– przez miasto przebiega m.in.: linia kolejowa nr 68, droga krajowa nr 77, droga krajowa nr 19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poprawa dostępności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poprzez zrealizowanie S19, S74, szprychy nr 6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 przemysłowy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– na terenie gminy występują zasoby, które mogą stanowić surowiec dla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przemysłu ceramicznego i budowlanego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 inwestycyjny – powierzchnia terenów uzbrojonych 40 ha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chemeClr val="bg1"/>
                </a:solidFill>
                <a:latin typeface="Arial" panose="020B0604020202020204" pitchFamily="34" charset="0"/>
              </a:rPr>
              <a:t>współpraca</a:t>
            </a:r>
            <a:r>
              <a:rPr lang="pl-PL" altLang="pl-PL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>
                <a:solidFill>
                  <a:schemeClr val="bg1"/>
                </a:solidFill>
                <a:latin typeface="Arial" panose="020B0604020202020204" pitchFamily="34" charset="0"/>
              </a:rPr>
              <a:t>na zasadzie </a:t>
            </a:r>
            <a:r>
              <a:rPr lang="pl-PL" altLang="pl-PL" sz="1800" b="1">
                <a:solidFill>
                  <a:schemeClr val="bg1"/>
                </a:solidFill>
                <a:latin typeface="Arial" panose="020B0604020202020204" pitchFamily="34" charset="0"/>
              </a:rPr>
              <a:t>partnerstwa miast</a:t>
            </a:r>
            <a:r>
              <a:rPr lang="pl-PL" altLang="pl-PL" sz="1800">
                <a:solidFill>
                  <a:schemeClr val="bg1"/>
                </a:solidFill>
                <a:latin typeface="Arial" panose="020B0604020202020204" pitchFamily="34" charset="0"/>
              </a:rPr>
              <a:t> z zagranicznymi miejscowościami, tj. Gorodok (Ukraina), Fehérgyarmat (Węgry), Semerovo (Słowacja) oraz Hecklingen (Niemcy)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4C4834F-3ADA-4682-AD33-B8136C756BD4}"/>
              </a:ext>
            </a:extLst>
          </p:cNvPr>
          <p:cNvSpPr/>
          <p:nvPr/>
        </p:nvSpPr>
        <p:spPr>
          <a:xfrm>
            <a:off x="0" y="354013"/>
            <a:ext cx="9172575" cy="9683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8196" name="Tytuł 6">
            <a:extLst>
              <a:ext uri="{FF2B5EF4-FFF2-40B4-BE49-F238E27FC236}">
                <a16:creationId xmlns:a16="http://schemas.microsoft.com/office/drawing/2014/main" xmlns="" id="{561C81F2-F069-4F60-8F3E-95731A1F62E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03250" y="301625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MIASTA NISKO</a:t>
            </a:r>
          </a:p>
        </p:txBody>
      </p:sp>
      <p:pic>
        <p:nvPicPr>
          <p:cNvPr id="8197" name="Obraz 8">
            <a:extLst>
              <a:ext uri="{FF2B5EF4-FFF2-40B4-BE49-F238E27FC236}">
                <a16:creationId xmlns:a16="http://schemas.microsoft.com/office/drawing/2014/main" xmlns="" id="{58CE47CD-7BEF-48AA-9E80-0DE9DA64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52586" r="26971" b="14017"/>
          <a:stretch>
            <a:fillRect/>
          </a:stretch>
        </p:blipFill>
        <p:spPr bwMode="auto">
          <a:xfrm>
            <a:off x="5899150" y="5110163"/>
            <a:ext cx="3240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az 6">
            <a:extLst>
              <a:ext uri="{FF2B5EF4-FFF2-40B4-BE49-F238E27FC236}">
                <a16:creationId xmlns:a16="http://schemas.microsoft.com/office/drawing/2014/main" xmlns="" id="{1F86FE2B-9641-4FFE-9EDF-D6003228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t="11993" r="27490" b="7188"/>
          <a:stretch>
            <a:fillRect/>
          </a:stretch>
        </p:blipFill>
        <p:spPr bwMode="auto">
          <a:xfrm>
            <a:off x="5846763" y="1703388"/>
            <a:ext cx="3325812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pole tekstowe 1">
            <a:extLst>
              <a:ext uri="{FF2B5EF4-FFF2-40B4-BE49-F238E27FC236}">
                <a16:creationId xmlns:a16="http://schemas.microsoft.com/office/drawing/2014/main" xmlns="" id="{036DCC2D-0CD7-42D8-9218-531D3E55A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350963"/>
            <a:ext cx="3671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 Budowy Dróg - podkarpackie</a:t>
            </a:r>
          </a:p>
        </p:txBody>
      </p:sp>
      <p:sp>
        <p:nvSpPr>
          <p:cNvPr id="8200" name="pole tekstowe 2">
            <a:extLst>
              <a:ext uri="{FF2B5EF4-FFF2-40B4-BE49-F238E27FC236}">
                <a16:creationId xmlns:a16="http://schemas.microsoft.com/office/drawing/2014/main" xmlns="" id="{19B7AEDD-B27C-45AD-B541-A307DA876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6434138"/>
            <a:ext cx="42656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Źródło: Raport końcowy. Miasta wraz z obszarami funkcjonalnymi oraz bieguny wzrostu w województwie podkarpackim. IBERiS</a:t>
            </a:r>
          </a:p>
        </p:txBody>
      </p:sp>
    </p:spTree>
    <p:extLst>
      <p:ext uri="{BB962C8B-B14F-4D97-AF65-F5344CB8AC3E}">
        <p14:creationId xmlns:p14="http://schemas.microsoft.com/office/powerpoint/2010/main" val="200245575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9B3C4FAB-610A-4641-96BB-513F991F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" y="981075"/>
            <a:ext cx="9239250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329C690-0AF2-4237-98A8-2E4AFD59271D}"/>
              </a:ext>
            </a:extLst>
          </p:cNvPr>
          <p:cNvSpPr/>
          <p:nvPr/>
        </p:nvSpPr>
        <p:spPr>
          <a:xfrm>
            <a:off x="0" y="260350"/>
            <a:ext cx="9144000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0244" name="Tytuł 6">
            <a:extLst>
              <a:ext uri="{FF2B5EF4-FFF2-40B4-BE49-F238E27FC236}">
                <a16:creationId xmlns:a16="http://schemas.microsoft.com/office/drawing/2014/main" xmlns="" id="{A40E6ED2-86CA-4CE3-89FE-1B0C320B43E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260350"/>
            <a:ext cx="914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POTENCJAŁY MIASTA NISKO</a:t>
            </a:r>
          </a:p>
        </p:txBody>
      </p:sp>
      <p:sp>
        <p:nvSpPr>
          <p:cNvPr id="10245" name="Symbol zastępczy zawartości 2">
            <a:extLst>
              <a:ext uri="{FF2B5EF4-FFF2-40B4-BE49-F238E27FC236}">
                <a16:creationId xmlns:a16="http://schemas.microsoft.com/office/drawing/2014/main" xmlns="" id="{7B056D63-7E07-4873-9CA8-9D51A71E16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95250" y="1104900"/>
            <a:ext cx="4811713" cy="5753100"/>
          </a:xfrm>
          <a:solidFill>
            <a:schemeClr val="bg1">
              <a:alpha val="65881"/>
            </a:schemeClr>
          </a:solidFill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8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Miasta partnerskie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Gorodok (Ukraina), Fehérgyarmat (Węgry), Semerovo (Słowacja) oraz Hecklingen (Niemcy)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Zabytki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– większość zachowanych obiektów zabytkowych znajdujących się na terenie gminy Nisko pochodzi z XIX i XX wieku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potencjał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przyrodniczy </a:t>
            </a:r>
            <a:b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i krajobrazowy </a:t>
            </a: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(od południa – Puszcza Sandomierska, od północy – Puszcza Solska i Lasy Janowskie, największa rzeka Podkarpacia – San)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</a:rPr>
              <a:t>Nisko i okolice – teren bardzo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atrakcyjny dla archeologów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8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8733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5">
            <a:extLst>
              <a:ext uri="{FF2B5EF4-FFF2-40B4-BE49-F238E27FC236}">
                <a16:creationId xmlns:a16="http://schemas.microsoft.com/office/drawing/2014/main" xmlns="" id="{02308324-47D4-448A-ACD7-5F7C1F566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554538"/>
            <a:ext cx="5795962" cy="2305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Symbol zastępczy zawartości 2">
            <a:extLst>
              <a:ext uri="{FF2B5EF4-FFF2-40B4-BE49-F238E27FC236}">
                <a16:creationId xmlns:a16="http://schemas.microsoft.com/office/drawing/2014/main" xmlns="" id="{CCD31EE2-DB4B-4AB7-92CD-9B483607EB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5003800" cy="5329237"/>
          </a:xfrm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obszar ze względu na silne powiązania funkcjonalne pomiędzy Stalową Wolą </a:t>
            </a:r>
            <a:b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i Niskiem może być zdelimitowany jako dwubiegunowy 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należy dążyć do wzmocnienia powiązań pomiędzy potencjalnymi układami wielobiegunowymi bazując na oddolnych inicjatywach samorządów tj. Czwórmiasto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trendy rozwojowe korzystne – duży udział osób pracujących na 1000 ludności – 277 oraz niskie bezrobocie wśród osób w wieku produkcyjnym – 4,9%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w latach 2014-2017 przyrost naturalny dla całego obszaru wzrósł z 0,0 do 0,04 na 1000 ludności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dobry rozwój gospodarczy - w 2017 r. zarejestrowanych było 880 podmiotów gospodarczych wpisanych do rejestru REGON na 10 tys. mieszkańców, średnia dla województwa 803 podmiotów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65EBE7A1-E19B-4A94-81DF-A4D3E8CF2539}"/>
              </a:ext>
            </a:extLst>
          </p:cNvPr>
          <p:cNvSpPr/>
          <p:nvPr/>
        </p:nvSpPr>
        <p:spPr>
          <a:xfrm>
            <a:off x="0" y="404813"/>
            <a:ext cx="9180513" cy="9366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1269" name="Tytuł 6">
            <a:extLst>
              <a:ext uri="{FF2B5EF4-FFF2-40B4-BE49-F238E27FC236}">
                <a16:creationId xmlns:a16="http://schemas.microsoft.com/office/drawing/2014/main" xmlns="" id="{3BC753C1-A2D2-4CC2-8AAC-CCFCBF3FCBE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17525" y="468313"/>
            <a:ext cx="83947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Miejski Obszar Funkcjonalny Stalowa Wola</a:t>
            </a:r>
            <a:endParaRPr kumimoji="0" lang="pl-PL" altLang="pl-PL" sz="2100" b="1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70" name="Obraz 6">
            <a:extLst>
              <a:ext uri="{FF2B5EF4-FFF2-40B4-BE49-F238E27FC236}">
                <a16:creationId xmlns:a16="http://schemas.microsoft.com/office/drawing/2014/main" xmlns="" id="{5595D0E8-1DBF-4384-9235-FE93EECF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724025"/>
            <a:ext cx="4040187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05275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ostokąt 5">
            <a:extLst>
              <a:ext uri="{FF2B5EF4-FFF2-40B4-BE49-F238E27FC236}">
                <a16:creationId xmlns:a16="http://schemas.microsoft.com/office/drawing/2014/main" xmlns="" id="{1D80F2E0-483C-427B-B95E-EB9A1D68E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6727825"/>
            <a:ext cx="2376487" cy="144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Źródło fotografii </a:t>
            </a:r>
            <a:r>
              <a:rPr kumimoji="0" lang="pl-PL" altLang="pl-PL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www.nisko.pl</a:t>
            </a:r>
            <a:endParaRPr kumimoji="0" lang="pl-PL" altLang="pl-PL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2291" name="Symbol zastępczy zawartości 2">
            <a:extLst>
              <a:ext uri="{FF2B5EF4-FFF2-40B4-BE49-F238E27FC236}">
                <a16:creationId xmlns:a16="http://schemas.microsoft.com/office/drawing/2014/main" xmlns="" id="{F099C8D9-031E-417C-AB1B-BDB8A7507E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25" y="1341438"/>
            <a:ext cx="4859338" cy="5329237"/>
          </a:xfrm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Stalowa Wola koncentruje główne funkcje gospodarcze obszaru w postaci licznych zakładów przemysłowych działających </a:t>
            </a:r>
            <a:b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w ramach Tarnobrzeskiej Specjalnej Strefy Ekonomicznej Euro-Park WISŁOSAN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w Stalowej Woli funkcjonują zakłady </a:t>
            </a:r>
            <a:b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w większości branży metalurgicznej, elektromaszynowej i energetycznej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unikatowy w skali kraju układ urbanistyczny Stalowej Woli, z modernistyczną zabudową powstałą w związku z budową COP, stanowi o walorach kulturowych obszaru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w obszarze funkcjonalnym znajdują się tereny leśne będące częścią dużych zwartych kompleksów Lasów Janowskich oraz dawnej Puszczy Sandomierskiej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gminy MOF posiadają również funkcje rolnicze z sektorem działalności gospodarczej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endParaRPr lang="pl-PL" altLang="pl-PL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pl-PL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0BFC266-A14D-4AFE-B68C-EFF61E920FD4}"/>
              </a:ext>
            </a:extLst>
          </p:cNvPr>
          <p:cNvSpPr/>
          <p:nvPr/>
        </p:nvSpPr>
        <p:spPr>
          <a:xfrm>
            <a:off x="0" y="468313"/>
            <a:ext cx="9180513" cy="8731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2293" name="Tytuł 6">
            <a:extLst>
              <a:ext uri="{FF2B5EF4-FFF2-40B4-BE49-F238E27FC236}">
                <a16:creationId xmlns:a16="http://schemas.microsoft.com/office/drawing/2014/main" xmlns="" id="{32C4A84B-56DA-424A-B64C-391E8A10C6A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17525" y="468313"/>
            <a:ext cx="83947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Miejski Obszar Funkcjonalny Stalowa Wola - rdzeń</a:t>
            </a:r>
            <a:endParaRPr kumimoji="0" lang="pl-PL" altLang="pl-PL" sz="2100" b="1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4" name="Obraz 11">
            <a:extLst>
              <a:ext uri="{FF2B5EF4-FFF2-40B4-BE49-F238E27FC236}">
                <a16:creationId xmlns:a16="http://schemas.microsoft.com/office/drawing/2014/main" xmlns="" id="{7FB6EB7B-8EE0-4F14-B30E-4689B1AB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0" t="32166" r="28255" b="33080"/>
          <a:stretch>
            <a:fillRect/>
          </a:stretch>
        </p:blipFill>
        <p:spPr bwMode="auto">
          <a:xfrm rot="-539311">
            <a:off x="5292723" y="1237608"/>
            <a:ext cx="3294063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489E0EF-DFA9-4428-A2CF-59F634E194FD}"/>
              </a:ext>
            </a:extLst>
          </p:cNvPr>
          <p:cNvPicPr/>
          <p:nvPr/>
        </p:nvPicPr>
        <p:blipFill>
          <a:blip r:embed="rId3" cstate="print"/>
          <a:srcRect l="10663" t="16311" r="12211" b="15549"/>
          <a:stretch>
            <a:fillRect/>
          </a:stretch>
        </p:blipFill>
        <p:spPr bwMode="auto">
          <a:xfrm>
            <a:off x="4859338" y="4505325"/>
            <a:ext cx="4321175" cy="23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6" name="Obraz 8">
            <a:extLst>
              <a:ext uri="{FF2B5EF4-FFF2-40B4-BE49-F238E27FC236}">
                <a16:creationId xmlns:a16="http://schemas.microsoft.com/office/drawing/2014/main" xmlns="" id="{ABD20CE6-9E12-4B86-BD04-4A488385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9" t="32011" r="28171" b="32471"/>
          <a:stretch>
            <a:fillRect/>
          </a:stretch>
        </p:blipFill>
        <p:spPr bwMode="auto">
          <a:xfrm rot="345383">
            <a:off x="5488585" y="3338830"/>
            <a:ext cx="315118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5232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EB524785-8BC5-4FDF-B087-11E5B5ADF40B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grpSp>
        <p:nvGrpSpPr>
          <p:cNvPr id="25603" name="Grupa 10">
            <a:extLst>
              <a:ext uri="{FF2B5EF4-FFF2-40B4-BE49-F238E27FC236}">
                <a16:creationId xmlns:a16="http://schemas.microsoft.com/office/drawing/2014/main" xmlns="" id="{E277DC1D-86E6-4B14-B449-0D0EC1258A35}"/>
              </a:ext>
            </a:extLst>
          </p:cNvPr>
          <p:cNvGrpSpPr>
            <a:grpSpLocks/>
          </p:cNvGrpSpPr>
          <p:nvPr/>
        </p:nvGrpSpPr>
        <p:grpSpPr bwMode="auto">
          <a:xfrm rot="472674">
            <a:off x="3159125" y="1524000"/>
            <a:ext cx="5865813" cy="3248025"/>
            <a:chOff x="-233916" y="-52217"/>
            <a:chExt cx="10313581" cy="3065875"/>
          </a:xfrm>
        </p:grpSpPr>
        <p:pic>
          <p:nvPicPr>
            <p:cNvPr id="25616" name="Picture 4">
              <a:extLst>
                <a:ext uri="{FF2B5EF4-FFF2-40B4-BE49-F238E27FC236}">
                  <a16:creationId xmlns:a16="http://schemas.microsoft.com/office/drawing/2014/main" xmlns="" id="{B0BC91E3-9BC1-43D0-8B57-70A85430F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5" t="2" r="20085" b="-452"/>
            <a:stretch>
              <a:fillRect/>
            </a:stretch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5">
              <a:extLst>
                <a:ext uri="{FF2B5EF4-FFF2-40B4-BE49-F238E27FC236}">
                  <a16:creationId xmlns:a16="http://schemas.microsoft.com/office/drawing/2014/main" xmlns="" id="{DD45A12C-223B-4F14-BC21-0F7E8AA9D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2" r="1073" b="-2126"/>
            <a:stretch>
              <a:fillRect/>
            </a:stretch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7">
              <a:extLst>
                <a:ext uri="{FF2B5EF4-FFF2-40B4-BE49-F238E27FC236}">
                  <a16:creationId xmlns:a16="http://schemas.microsoft.com/office/drawing/2014/main" xmlns="" id="{574C2524-D7CA-4C68-BD1C-F1FA0748B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2"/>
            <a:stretch>
              <a:fillRect/>
            </a:stretch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10">
              <a:extLst>
                <a:ext uri="{FF2B5EF4-FFF2-40B4-BE49-F238E27FC236}">
                  <a16:creationId xmlns:a16="http://schemas.microsoft.com/office/drawing/2014/main" xmlns="" id="{4A4EBA9C-D5AC-4882-90D3-CAB0A2F8F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16" y="2483235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0" name="Picture 16">
              <a:extLst>
                <a:ext uri="{FF2B5EF4-FFF2-40B4-BE49-F238E27FC236}">
                  <a16:creationId xmlns:a16="http://schemas.microsoft.com/office/drawing/2014/main" xmlns="" id="{627FEFA2-0FBA-4C8F-9FD5-4B10CDF03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265" y="-52217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EAA66598-FB7A-4FC6-9082-3108DCD6538C}"/>
              </a:ext>
            </a:extLst>
          </p:cNvPr>
          <p:cNvSpPr/>
          <p:nvPr/>
        </p:nvSpPr>
        <p:spPr>
          <a:xfrm>
            <a:off x="6350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5605" name="Tytuł 1">
            <a:extLst>
              <a:ext uri="{FF2B5EF4-FFF2-40B4-BE49-F238E27FC236}">
                <a16:creationId xmlns:a16="http://schemas.microsoft.com/office/drawing/2014/main" xmlns="" id="{FD65B41C-DE99-49A0-BF44-8B01897F8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B565105-07EE-44F8-9A16-A5CA7683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63" y="1701800"/>
            <a:ext cx="3419475" cy="5472113"/>
          </a:xfrm>
        </p:spPr>
        <p:txBody>
          <a:bodyPr rtlCol="0">
            <a:normAutofit fontScale="32500" lnSpcReduction="20000"/>
          </a:bodyPr>
          <a:lstStyle/>
          <a:p>
            <a:pPr marL="18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5607" name="Prostokąt 5">
            <a:extLst>
              <a:ext uri="{FF2B5EF4-FFF2-40B4-BE49-F238E27FC236}">
                <a16:creationId xmlns:a16="http://schemas.microsoft.com/office/drawing/2014/main" xmlns="" id="{CD81CE69-DE9F-471B-9E6D-607EED542D89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150" y="4389438"/>
            <a:ext cx="4464050" cy="7556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5608" name="Prostokąt 6">
            <a:extLst>
              <a:ext uri="{FF2B5EF4-FFF2-40B4-BE49-F238E27FC236}">
                <a16:creationId xmlns:a16="http://schemas.microsoft.com/office/drawing/2014/main" xmlns="" id="{B4105F95-A238-4ADB-A5F7-7261F18CD938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588" y="4244975"/>
            <a:ext cx="4441825" cy="147638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5609" name="Pole tekstowe 54">
            <a:extLst>
              <a:ext uri="{FF2B5EF4-FFF2-40B4-BE49-F238E27FC236}">
                <a16:creationId xmlns:a16="http://schemas.microsoft.com/office/drawing/2014/main" xmlns="" id="{40776B8F-090B-4E53-A5C7-A29CDBA17E71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713" y="4295775"/>
            <a:ext cx="49133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DIAGNOZA SYTUACJI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SPOŁECZNO </a:t>
            </a:r>
            <a:r>
              <a:rPr lang="pl-PL" altLang="pl-PL" sz="2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GOSPODARCZEJ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WOJEWÓDZTWA PODKARPACKIEGO</a:t>
            </a:r>
            <a:endParaRPr lang="pl-PL" altLang="pl-PL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Pole tekstowe 57">
            <a:extLst>
              <a:ext uri="{FF2B5EF4-FFF2-40B4-BE49-F238E27FC236}">
                <a16:creationId xmlns:a16="http://schemas.microsoft.com/office/drawing/2014/main" xmlns="" id="{77527CA9-88C0-468D-B1CF-17592A33735A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63" y="5110163"/>
            <a:ext cx="4022725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lang="pl-PL" altLang="pl-PL" sz="140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lang="pl-PL" altLang="pl-PL" sz="1400" b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5611" name="Prostokąt 9">
            <a:extLst>
              <a:ext uri="{FF2B5EF4-FFF2-40B4-BE49-F238E27FC236}">
                <a16:creationId xmlns:a16="http://schemas.microsoft.com/office/drawing/2014/main" xmlns="" id="{45C0061A-5F75-492B-9C42-42C9EF2F3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8134350"/>
            <a:ext cx="9563100" cy="13652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5612" name="Rectangle 13">
            <a:extLst>
              <a:ext uri="{FF2B5EF4-FFF2-40B4-BE49-F238E27FC236}">
                <a16:creationId xmlns:a16="http://schemas.microsoft.com/office/drawing/2014/main" xmlns="" id="{77A0505B-11E2-4A46-AF02-B07119A83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4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5613" name="Rectangle 16">
            <a:extLst>
              <a:ext uri="{FF2B5EF4-FFF2-40B4-BE49-F238E27FC236}">
                <a16:creationId xmlns:a16="http://schemas.microsoft.com/office/drawing/2014/main" xmlns="" id="{76040BB7-1E02-4D76-AF89-1F8712EF2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8"/>
            <a:ext cx="110664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600" b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b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14" name="Rectangle 17">
            <a:extLst>
              <a:ext uri="{FF2B5EF4-FFF2-40B4-BE49-F238E27FC236}">
                <a16:creationId xmlns:a16="http://schemas.microsoft.com/office/drawing/2014/main" xmlns="" id="{04F4EF5C-F696-4832-B17D-7FD90B57C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750"/>
            <a:ext cx="1106646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900" b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pl-PL" altLang="pl-PL" sz="900" b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pl-PL" altLang="pl-PL" sz="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5615" name="Obraz 1" descr="podkarpackie">
            <a:extLst>
              <a:ext uri="{FF2B5EF4-FFF2-40B4-BE49-F238E27FC236}">
                <a16:creationId xmlns:a16="http://schemas.microsoft.com/office/drawing/2014/main" xmlns="" id="{D73BF041-F6DC-48A5-9020-3933BF58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550" y="1058863"/>
            <a:ext cx="32924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1FFFFC0-A270-4E02-8074-21DD8A8DDB69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2707" name="Tytuł 1">
            <a:extLst>
              <a:ext uri="{FF2B5EF4-FFF2-40B4-BE49-F238E27FC236}">
                <a16:creationId xmlns:a16="http://schemas.microsoft.com/office/drawing/2014/main" xmlns="" id="{8395C0F4-2230-44A3-A4D3-98D53B279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Prostokąt 1">
            <a:extLst>
              <a:ext uri="{FF2B5EF4-FFF2-40B4-BE49-F238E27FC236}">
                <a16:creationId xmlns:a16="http://schemas.microsoft.com/office/drawing/2014/main" xmlns="" id="{0DE44E28-3528-46B2-918D-AA18834A0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981075"/>
            <a:ext cx="7975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Konsultacje trwają od 31 października do 4 grudnia 2019 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DEC0CD26-0C06-458D-8122-010CF459C45D}"/>
              </a:ext>
            </a:extLst>
          </p:cNvPr>
          <p:cNvGraphicFramePr>
            <a:graphicFrameLocks noGrp="1"/>
          </p:cNvGraphicFramePr>
          <p:nvPr/>
        </p:nvGraphicFramePr>
        <p:xfrm>
          <a:off x="0" y="2773363"/>
          <a:ext cx="9180513" cy="4084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247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6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Nisko, Gmina i Miasto Nisko, plac Wolności 14, sala narad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51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 ul Sandomierskiej 27, Sala Wielka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22.11.2019r.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76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08C4FC0A-080D-442F-B57E-674B68229E34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82988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13005" y="5025487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az 2">
            <a:extLst>
              <a:ext uri="{FF2B5EF4-FFF2-40B4-BE49-F238E27FC236}">
                <a16:creationId xmlns:a16="http://schemas.microsoft.com/office/drawing/2014/main" xmlns="" id="{8AA59DF9-5086-48E7-AE59-143BBF31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xmlns="" id="{7242CBFE-3672-447C-93FF-7E101867E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3732" name="Obraz 4">
            <a:extLst>
              <a:ext uri="{FF2B5EF4-FFF2-40B4-BE49-F238E27FC236}">
                <a16:creationId xmlns:a16="http://schemas.microsoft.com/office/drawing/2014/main" xmlns="" id="{07CB66D0-25B2-4E69-B281-C332AA26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3">
            <a:extLst>
              <a:ext uri="{FF2B5EF4-FFF2-40B4-BE49-F238E27FC236}">
                <a16:creationId xmlns:a16="http://schemas.microsoft.com/office/drawing/2014/main" xmlns="" id="{C4E881A9-3293-414E-AD61-9E154F3F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33">
            <a:extLst>
              <a:ext uri="{FF2B5EF4-FFF2-40B4-BE49-F238E27FC236}">
                <a16:creationId xmlns:a16="http://schemas.microsoft.com/office/drawing/2014/main" xmlns="" id="{7FCC21B4-908A-4523-8C09-4D9ECAC4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pole tekstowe 3">
            <a:extLst>
              <a:ext uri="{FF2B5EF4-FFF2-40B4-BE49-F238E27FC236}">
                <a16:creationId xmlns:a16="http://schemas.microsoft.com/office/drawing/2014/main" xmlns="" id="{23E84FEE-89C1-4624-B8D8-95BEA9693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Dziękujemy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736" name="Obraz 12">
            <a:extLst>
              <a:ext uri="{FF2B5EF4-FFF2-40B4-BE49-F238E27FC236}">
                <a16:creationId xmlns:a16="http://schemas.microsoft.com/office/drawing/2014/main" xmlns="" id="{73BE483D-8194-4141-9197-8DC3DA91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Obraz 24">
            <a:extLst>
              <a:ext uri="{FF2B5EF4-FFF2-40B4-BE49-F238E27FC236}">
                <a16:creationId xmlns:a16="http://schemas.microsoft.com/office/drawing/2014/main" xmlns="" id="{A297E4D9-2F79-472C-89CA-0FF41365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pole tekstowe 9">
            <a:extLst>
              <a:ext uri="{FF2B5EF4-FFF2-40B4-BE49-F238E27FC236}">
                <a16:creationId xmlns:a16="http://schemas.microsoft.com/office/drawing/2014/main" xmlns="" id="{5EFD9253-07C3-4970-A802-E1FE7D091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79938"/>
            <a:ext cx="3462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Paweł Wais</a:t>
            </a:r>
            <a:b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Dyrektor Departamentu Rozwoju Regionalnego</a:t>
            </a:r>
            <a:endParaRPr lang="pl-PL" altLang="pl-PL" sz="1800">
              <a:solidFill>
                <a:srgbClr val="FFFFFF"/>
              </a:solidFill>
            </a:endParaRPr>
          </a:p>
        </p:txBody>
      </p:sp>
      <p:sp>
        <p:nvSpPr>
          <p:cNvPr id="73739" name="Prostokąt 5">
            <a:extLst>
              <a:ext uri="{FF2B5EF4-FFF2-40B4-BE49-F238E27FC236}">
                <a16:creationId xmlns:a16="http://schemas.microsoft.com/office/drawing/2014/main" xmlns="" id="{C7D52456-51CA-4A5C-8059-DEEF987E9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4637088"/>
            <a:ext cx="3552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prof. dr hab. Jacek Szlachta</a:t>
            </a:r>
            <a:b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>
                <a:solidFill>
                  <a:srgbClr val="FFFFFF"/>
                </a:solidFill>
                <a:latin typeface="Arial" panose="020B0604020202020204" pitchFamily="34" charset="0"/>
              </a:rPr>
              <a:t>ekspert ds. opracowania Strategii</a:t>
            </a:r>
            <a:endParaRPr lang="pl-PL" altLang="pl-PL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zawartości 5">
            <a:extLst>
              <a:ext uri="{FF2B5EF4-FFF2-40B4-BE49-F238E27FC236}">
                <a16:creationId xmlns:a16="http://schemas.microsoft.com/office/drawing/2014/main" xmlns="" id="{708DAF0A-17D4-4662-B0CC-41403A6874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227263"/>
            <a:ext cx="8364538" cy="32623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1200" b="1"/>
              <a:t> </a:t>
            </a:r>
          </a:p>
        </p:txBody>
      </p:sp>
      <p:graphicFrame>
        <p:nvGraphicFramePr>
          <p:cNvPr id="26627" name="Wykres 6" descr="opracowanie własne na podst. GUS&#10;">
            <a:extLst>
              <a:ext uri="{FF2B5EF4-FFF2-40B4-BE49-F238E27FC236}">
                <a16:creationId xmlns:a16="http://schemas.microsoft.com/office/drawing/2014/main" xmlns="" id="{470043C4-15F4-4E28-9370-4C238622C339}"/>
              </a:ext>
            </a:extLst>
          </p:cNvPr>
          <p:cNvGraphicFramePr>
            <a:graphicFrameLocks/>
          </p:cNvGraphicFramePr>
          <p:nvPr/>
        </p:nvGraphicFramePr>
        <p:xfrm>
          <a:off x="-53975" y="-50800"/>
          <a:ext cx="92456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Chart" r:id="rId3" imgW="9248434" imgH="6968332" progId="Excel.Chart.8">
                  <p:embed/>
                </p:oleObj>
              </mc:Choice>
              <mc:Fallback>
                <p:oleObj name="Chart" r:id="rId3" imgW="9248434" imgH="6968332" progId="Excel.Chart.8">
                  <p:embed/>
                  <p:pic>
                    <p:nvPicPr>
                      <p:cNvPr id="0" name="Wykres 6" descr="opracowanie własne na podst. GUS&#10;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975" y="-50800"/>
                        <a:ext cx="9245600" cy="695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xmlns="" id="{EAD144E2-922A-4ED7-92D3-2E967CC87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ymbol zastępczy zawartości 3">
            <a:extLst>
              <a:ext uri="{FF2B5EF4-FFF2-40B4-BE49-F238E27FC236}">
                <a16:creationId xmlns:a16="http://schemas.microsoft.com/office/drawing/2014/main" xmlns="" id="{9F0ED374-387E-415D-B6F9-373BEBA4A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4563" cy="5249862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70C8762-4A1C-4347-B192-85304319A995}"/>
              </a:ext>
            </a:extLst>
          </p:cNvPr>
          <p:cNvSpPr/>
          <p:nvPr/>
        </p:nvSpPr>
        <p:spPr>
          <a:xfrm>
            <a:off x="4754563" y="1595438"/>
            <a:ext cx="4281487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Zostały zidentyfikowane i wskazane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Regionalnej Strategii innowacji Województwa Podkarpackiego na lata 2014-2020 na rzecz inteligentnej specjalizacji (RIS3).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Są rezultatem wyboru bazującego przede wszystkim na regionalnych atutach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i endogenicznych zasobach, w tym także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aktualnej i przyszłej działalności naukowo-badawczej i przedsiębiorczości.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Przestrzenne rozłożenie regionalnych inteligentnych specjalizacji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lotnictwo i kosmonautyka – centralnie,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motoryzacja – północ i południe,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jakość życia – południe i wschód,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informacja i telekomunikacja – obszar całego  województwa.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6" name="pole tekstowe 6">
            <a:extLst>
              <a:ext uri="{FF2B5EF4-FFF2-40B4-BE49-F238E27FC236}">
                <a16:creationId xmlns:a16="http://schemas.microsoft.com/office/drawing/2014/main" xmlns="" id="{C700FFD1-DEEB-4B79-8846-BF5B4981B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Mapa: Rozmieszczenie Regionalnych Inteligentnych Specjalizacji </a:t>
            </a:r>
          </a:p>
        </p:txBody>
      </p:sp>
      <p:sp>
        <p:nvSpPr>
          <p:cNvPr id="13317" name="pole tekstowe 7">
            <a:extLst>
              <a:ext uri="{FF2B5EF4-FFF2-40B4-BE49-F238E27FC236}">
                <a16:creationId xmlns:a16="http://schemas.microsoft.com/office/drawing/2014/main" xmlns="" id="{2FE54C66-BAB4-4607-935C-A59B6E97E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B1FF463-8473-4E0E-9F29-0E95D855EF5C}"/>
              </a:ext>
            </a:extLst>
          </p:cNvPr>
          <p:cNvSpPr/>
          <p:nvPr/>
        </p:nvSpPr>
        <p:spPr>
          <a:xfrm>
            <a:off x="-57150" y="2730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REGIONALNE INTELIGENTNE SPECJALIZACJE </a:t>
            </a:r>
            <a:endParaRPr lang="pl-PL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B06F07D-6BA1-45DA-9642-F31D634CCC58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375758-D6A7-4965-A382-FC8D32AB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30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FC6AE5A-6B94-46F6-8992-6FB85799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916113"/>
            <a:ext cx="8928100" cy="38893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12783</TotalTime>
  <Words>2405</Words>
  <Application>Microsoft Office PowerPoint</Application>
  <PresentationFormat>Pokaz na ekranie (4:3)</PresentationFormat>
  <Paragraphs>572</Paragraphs>
  <Slides>63</Slides>
  <Notes>4</Notes>
  <HiddenSlides>0</HiddenSlides>
  <MMClips>0</MMClips>
  <ScaleCrop>false</ScaleCrop>
  <HeadingPairs>
    <vt:vector size="6" baseType="variant">
      <vt:variant>
        <vt:lpstr>Motyw</vt:lpstr>
      </vt:variant>
      <vt:variant>
        <vt:i4>5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63</vt:i4>
      </vt:variant>
    </vt:vector>
  </HeadingPairs>
  <TitlesOfParts>
    <vt:vector size="70" baseType="lpstr">
      <vt:lpstr>Motyw pakietu Office</vt:lpstr>
      <vt:lpstr>2_Motyw pakietu Office</vt:lpstr>
      <vt:lpstr>Via Carpatia Rzeszow 30.11.2012</vt:lpstr>
      <vt:lpstr>1_Motyw pakietu Office</vt:lpstr>
      <vt:lpstr>3_Motyw pakietu Office</vt:lpstr>
      <vt:lpstr>Chart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Ostafijczuk Roman</cp:lastModifiedBy>
  <cp:revision>1237</cp:revision>
  <cp:lastPrinted>2019-11-14T09:34:51Z</cp:lastPrinted>
  <dcterms:created xsi:type="dcterms:W3CDTF">2011-02-23T21:37:50Z</dcterms:created>
  <dcterms:modified xsi:type="dcterms:W3CDTF">2019-11-18T11:13:12Z</dcterms:modified>
</cp:coreProperties>
</file>